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53.jpeg" ContentType="image/jpeg"/>
  <Override PartName="/ppt/media/image54.jpeg" ContentType="image/jpeg"/>
  <Override PartName="/ppt/media/image55.jpeg" ContentType="image/jpeg"/>
  <Override PartName="/ppt/media/image56.jpeg" ContentType="image/jpeg"/>
  <Override PartName="/ppt/media/image5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</p:sldIdLst>
  <p:sldSz cx="10058400" cy="7772400"/>
  <p:notesSz cx="6858000" cy="9144000"/>
  <p:defaultTextStyle>
    <a:lvl1pPr>
      <a:defRPr>
        <a:latin typeface="+mj-lt"/>
        <a:ea typeface="+mj-ea"/>
        <a:cs typeface="+mj-cs"/>
        <a:sym typeface="Avenir Roman"/>
      </a:defRPr>
    </a:lvl1pPr>
    <a:lvl2pPr>
      <a:defRPr>
        <a:latin typeface="+mj-lt"/>
        <a:ea typeface="+mj-ea"/>
        <a:cs typeface="+mj-cs"/>
        <a:sym typeface="Avenir Roman"/>
      </a:defRPr>
    </a:lvl2pPr>
    <a:lvl3pPr>
      <a:defRPr>
        <a:latin typeface="+mj-lt"/>
        <a:ea typeface="+mj-ea"/>
        <a:cs typeface="+mj-cs"/>
        <a:sym typeface="Avenir Roman"/>
      </a:defRPr>
    </a:lvl3pPr>
    <a:lvl4pPr>
      <a:defRPr>
        <a:latin typeface="+mj-lt"/>
        <a:ea typeface="+mj-ea"/>
        <a:cs typeface="+mj-cs"/>
        <a:sym typeface="Avenir Roman"/>
      </a:defRPr>
    </a:lvl4pPr>
    <a:lvl5pPr>
      <a:defRPr>
        <a:latin typeface="+mj-lt"/>
        <a:ea typeface="+mj-ea"/>
        <a:cs typeface="+mj-cs"/>
        <a:sym typeface="Avenir Roman"/>
      </a:defRPr>
    </a:lvl5pPr>
    <a:lvl6pPr>
      <a:defRPr>
        <a:latin typeface="+mj-lt"/>
        <a:ea typeface="+mj-ea"/>
        <a:cs typeface="+mj-cs"/>
        <a:sym typeface="Avenir Roman"/>
      </a:defRPr>
    </a:lvl6pPr>
    <a:lvl7pPr>
      <a:defRPr>
        <a:latin typeface="+mj-lt"/>
        <a:ea typeface="+mj-ea"/>
        <a:cs typeface="+mj-cs"/>
        <a:sym typeface="Avenir Roman"/>
      </a:defRPr>
    </a:lvl7pPr>
    <a:lvl8pPr>
      <a:defRPr>
        <a:latin typeface="+mj-lt"/>
        <a:ea typeface="+mj-ea"/>
        <a:cs typeface="+mj-cs"/>
        <a:sym typeface="Avenir Roman"/>
      </a:defRPr>
    </a:lvl8pPr>
    <a:lvl9pPr>
      <a:defRPr>
        <a:latin typeface="+mj-lt"/>
        <a:ea typeface="+mj-ea"/>
        <a:cs typeface="+mj-cs"/>
        <a:sym typeface="Avenir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7" name="Shape 4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371600" y="3886200"/>
            <a:ext cx="6400800" cy="38862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Click to edit Master subtitle style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457200" y="274638"/>
            <a:ext cx="6019800" cy="74977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 lvl="0">
              <a:defRPr b="0" cap="none" sz="1800"/>
            </a:pPr>
            <a:r>
              <a:rPr b="1" cap="all" sz="4000"/>
              <a:t>Click to edit Master title style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Click to edit Master text styles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457200" y="1600200"/>
            <a:ext cx="4038600" cy="61722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Click to edit Master text styles</a:t>
            </a:r>
            <a:endParaRPr sz="2800"/>
          </a:p>
          <a:p>
            <a:pPr lvl="1">
              <a:defRPr sz="1800"/>
            </a:pPr>
            <a:r>
              <a:rPr sz="2800"/>
              <a:t>Second level</a:t>
            </a:r>
            <a:endParaRPr sz="2800"/>
          </a:p>
          <a:p>
            <a:pPr lvl="2">
              <a:defRPr sz="1800"/>
            </a:pPr>
            <a:r>
              <a:rPr sz="2800"/>
              <a:t>Third level</a:t>
            </a:r>
            <a:endParaRPr sz="2800"/>
          </a:p>
          <a:p>
            <a:pPr lvl="3">
              <a:defRPr sz="1800"/>
            </a:pPr>
            <a:r>
              <a:rPr sz="2800"/>
              <a:t>Fourth level</a:t>
            </a:r>
            <a:endParaRPr sz="2800"/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457200" y="1435464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</a:lstStyle>
          <a:p>
            <a:pPr lvl="0">
              <a:defRPr b="0" sz="1800"/>
            </a:pPr>
            <a:r>
              <a:rPr b="1" sz="2400"/>
              <a:t>Click to edit Master text styles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457200" y="0"/>
            <a:ext cx="8229600" cy="169227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457200" y="0"/>
            <a:ext cx="3008315" cy="143510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Click to edit Master title style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3575050" y="273050"/>
            <a:ext cx="5111750" cy="74993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Click to edit Master title style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Click to edit Master text styles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617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1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eg"/><Relationship Id="rId3" Type="http://schemas.openxmlformats.org/officeDocument/2006/relationships/image" Target="../media/image44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eg"/><Relationship Id="rId3" Type="http://schemas.openxmlformats.org/officeDocument/2006/relationships/image" Target="../media/image48.jpe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eg"/><Relationship Id="rId3" Type="http://schemas.openxmlformats.org/officeDocument/2006/relationships/image" Target="../media/image50.jpe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jpeg"/><Relationship Id="rId3" Type="http://schemas.openxmlformats.org/officeDocument/2006/relationships/image" Target="../media/image52.jpe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jpeg"/><Relationship Id="rId3" Type="http://schemas.openxmlformats.org/officeDocument/2006/relationships/image" Target="../media/image54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jpeg"/><Relationship Id="rId3" Type="http://schemas.openxmlformats.org/officeDocument/2006/relationships/image" Target="../media/image56.jpeg"/><Relationship Id="rId4" Type="http://schemas.openxmlformats.org/officeDocument/2006/relationships/image" Target="../media/image57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198" y="457201"/>
            <a:ext cx="8880553" cy="61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7658" y="21354"/>
                </a:lnTo>
                <a:cubicBezTo>
                  <a:pt x="17629" y="21508"/>
                  <a:pt x="17520" y="21600"/>
                  <a:pt x="17413" y="21559"/>
                </a:cubicBezTo>
                <a:lnTo>
                  <a:pt x="0" y="14786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" name="Shape 50"/>
          <p:cNvSpPr/>
          <p:nvPr/>
        </p:nvSpPr>
        <p:spPr>
          <a:xfrm>
            <a:off x="457199" y="4740766"/>
            <a:ext cx="7197160" cy="257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0" y="0"/>
                </a:moveTo>
                <a:lnTo>
                  <a:pt x="21391" y="16043"/>
                </a:lnTo>
                <a:cubicBezTo>
                  <a:pt x="21522" y="16142"/>
                  <a:pt x="21600" y="16519"/>
                  <a:pt x="21565" y="16887"/>
                </a:cubicBezTo>
                <a:lnTo>
                  <a:pt x="21114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" name="Shape 51"/>
          <p:cNvSpPr/>
          <p:nvPr/>
        </p:nvSpPr>
        <p:spPr>
          <a:xfrm>
            <a:off x="7600180" y="6719656"/>
            <a:ext cx="2001018" cy="595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5" fill="norm" stroke="1" extrusionOk="0">
                <a:moveTo>
                  <a:pt x="2281" y="28"/>
                </a:moveTo>
                <a:cubicBezTo>
                  <a:pt x="2395" y="-25"/>
                  <a:pt x="2514" y="-4"/>
                  <a:pt x="2632" y="102"/>
                </a:cubicBezTo>
                <a:lnTo>
                  <a:pt x="21600" y="17160"/>
                </a:lnTo>
                <a:lnTo>
                  <a:pt x="21600" y="21575"/>
                </a:lnTo>
                <a:lnTo>
                  <a:pt x="0" y="21575"/>
                </a:lnTo>
                <a:lnTo>
                  <a:pt x="1546" y="2205"/>
                </a:lnTo>
                <a:cubicBezTo>
                  <a:pt x="1641" y="1015"/>
                  <a:pt x="1939" y="188"/>
                  <a:pt x="2281" y="28"/>
                </a:cubicBezTo>
              </a:path>
            </a:pathLst>
          </a:custGeom>
          <a:solidFill>
            <a:srgbClr val="7F7F7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" name="Shape 52"/>
          <p:cNvSpPr/>
          <p:nvPr/>
        </p:nvSpPr>
        <p:spPr>
          <a:xfrm>
            <a:off x="7804615" y="457200"/>
            <a:ext cx="1796583" cy="664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600" fill="norm" stroke="1" extrusionOk="0">
                <a:moveTo>
                  <a:pt x="19509" y="0"/>
                </a:moveTo>
                <a:lnTo>
                  <a:pt x="21494" y="0"/>
                </a:lnTo>
                <a:lnTo>
                  <a:pt x="21494" y="21600"/>
                </a:lnTo>
                <a:lnTo>
                  <a:pt x="729" y="20087"/>
                </a:lnTo>
                <a:cubicBezTo>
                  <a:pt x="205" y="20049"/>
                  <a:pt x="-106" y="19903"/>
                  <a:pt x="34" y="19760"/>
                </a:cubicBezTo>
                <a:lnTo>
                  <a:pt x="19509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53" name="image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" y="6400800"/>
            <a:ext cx="5384800" cy="77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image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86600" y="444500"/>
            <a:ext cx="2527300" cy="3746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image3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age3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685800" y="6502400"/>
            <a:ext cx="5322888" cy="587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4700"/>
              </a:lnSpc>
              <a:defRPr sz="40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6C5EF"/>
                </a:solidFill>
              </a:rPr>
              <a:t>‘’ВСЛЕД ЗА МЕЧТОЙ’’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457198" y="457201"/>
            <a:ext cx="8880553" cy="61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7658" y="21354"/>
                </a:lnTo>
                <a:cubicBezTo>
                  <a:pt x="17629" y="21508"/>
                  <a:pt x="17520" y="21600"/>
                  <a:pt x="17413" y="21559"/>
                </a:cubicBezTo>
                <a:lnTo>
                  <a:pt x="0" y="14786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5" name="Shape 155"/>
          <p:cNvSpPr/>
          <p:nvPr/>
        </p:nvSpPr>
        <p:spPr>
          <a:xfrm>
            <a:off x="457199" y="4740766"/>
            <a:ext cx="7197160" cy="257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0" y="0"/>
                </a:moveTo>
                <a:lnTo>
                  <a:pt x="21391" y="16043"/>
                </a:lnTo>
                <a:cubicBezTo>
                  <a:pt x="21522" y="16142"/>
                  <a:pt x="21600" y="16519"/>
                  <a:pt x="21565" y="16887"/>
                </a:cubicBezTo>
                <a:lnTo>
                  <a:pt x="21114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6" name="Shape 156"/>
          <p:cNvSpPr/>
          <p:nvPr/>
        </p:nvSpPr>
        <p:spPr>
          <a:xfrm>
            <a:off x="7600180" y="6719656"/>
            <a:ext cx="2001018" cy="595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5" fill="norm" stroke="1" extrusionOk="0">
                <a:moveTo>
                  <a:pt x="2281" y="28"/>
                </a:moveTo>
                <a:cubicBezTo>
                  <a:pt x="2395" y="-25"/>
                  <a:pt x="2514" y="-4"/>
                  <a:pt x="2632" y="102"/>
                </a:cubicBezTo>
                <a:lnTo>
                  <a:pt x="21600" y="17160"/>
                </a:lnTo>
                <a:lnTo>
                  <a:pt x="21600" y="21575"/>
                </a:lnTo>
                <a:lnTo>
                  <a:pt x="0" y="21575"/>
                </a:lnTo>
                <a:lnTo>
                  <a:pt x="1546" y="2205"/>
                </a:lnTo>
                <a:cubicBezTo>
                  <a:pt x="1641" y="1015"/>
                  <a:pt x="1939" y="188"/>
                  <a:pt x="2281" y="28"/>
                </a:cubicBezTo>
              </a:path>
            </a:pathLst>
          </a:custGeom>
          <a:solidFill>
            <a:srgbClr val="7F7F7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7" name="Shape 157"/>
          <p:cNvSpPr/>
          <p:nvPr/>
        </p:nvSpPr>
        <p:spPr>
          <a:xfrm>
            <a:off x="7804615" y="457200"/>
            <a:ext cx="1796583" cy="664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600" fill="norm" stroke="1" extrusionOk="0">
                <a:moveTo>
                  <a:pt x="19509" y="0"/>
                </a:moveTo>
                <a:lnTo>
                  <a:pt x="21494" y="0"/>
                </a:lnTo>
                <a:lnTo>
                  <a:pt x="21494" y="21600"/>
                </a:lnTo>
                <a:lnTo>
                  <a:pt x="729" y="20087"/>
                </a:lnTo>
                <a:cubicBezTo>
                  <a:pt x="205" y="20049"/>
                  <a:pt x="-106" y="19903"/>
                  <a:pt x="34" y="19760"/>
                </a:cubicBezTo>
                <a:lnTo>
                  <a:pt x="19509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8" name="Shape 158"/>
          <p:cNvSpPr/>
          <p:nvPr/>
        </p:nvSpPr>
        <p:spPr>
          <a:xfrm>
            <a:off x="914181" y="2334733"/>
            <a:ext cx="199506" cy="4401590"/>
          </a:xfrm>
          <a:prstGeom prst="rect">
            <a:avLst/>
          </a:prstGeom>
          <a:solidFill>
            <a:srgbClr val="20768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9" name="Shape 159"/>
          <p:cNvSpPr/>
          <p:nvPr/>
        </p:nvSpPr>
        <p:spPr>
          <a:xfrm>
            <a:off x="1417101" y="2259918"/>
            <a:ext cx="199507" cy="4476405"/>
          </a:xfrm>
          <a:prstGeom prst="rect">
            <a:avLst/>
          </a:prstGeom>
          <a:solidFill>
            <a:srgbClr val="20768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0" name="Shape 160"/>
          <p:cNvSpPr/>
          <p:nvPr/>
        </p:nvSpPr>
        <p:spPr>
          <a:xfrm>
            <a:off x="1920020" y="2289011"/>
            <a:ext cx="199507" cy="4447311"/>
          </a:xfrm>
          <a:prstGeom prst="rect">
            <a:avLst/>
          </a:prstGeom>
          <a:solidFill>
            <a:srgbClr val="20768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1" name="Shape 161"/>
          <p:cNvSpPr/>
          <p:nvPr/>
        </p:nvSpPr>
        <p:spPr>
          <a:xfrm>
            <a:off x="2422942" y="2679710"/>
            <a:ext cx="199507" cy="4056613"/>
          </a:xfrm>
          <a:prstGeom prst="rect">
            <a:avLst/>
          </a:prstGeom>
          <a:solidFill>
            <a:srgbClr val="20768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2" name="Shape 162"/>
          <p:cNvSpPr/>
          <p:nvPr/>
        </p:nvSpPr>
        <p:spPr>
          <a:xfrm>
            <a:off x="2925863" y="2845964"/>
            <a:ext cx="199506" cy="3890359"/>
          </a:xfrm>
          <a:prstGeom prst="rect">
            <a:avLst/>
          </a:prstGeom>
          <a:solidFill>
            <a:srgbClr val="20768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3" name="Shape 163"/>
          <p:cNvSpPr/>
          <p:nvPr/>
        </p:nvSpPr>
        <p:spPr>
          <a:xfrm>
            <a:off x="3428782" y="2758682"/>
            <a:ext cx="199507" cy="3977639"/>
          </a:xfrm>
          <a:prstGeom prst="rect">
            <a:avLst/>
          </a:prstGeom>
          <a:solidFill>
            <a:srgbClr val="20768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4" name="Shape 164"/>
          <p:cNvSpPr/>
          <p:nvPr/>
        </p:nvSpPr>
        <p:spPr>
          <a:xfrm>
            <a:off x="3927545" y="2471892"/>
            <a:ext cx="203663" cy="4264429"/>
          </a:xfrm>
          <a:prstGeom prst="rect">
            <a:avLst/>
          </a:prstGeom>
          <a:solidFill>
            <a:srgbClr val="20768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5" name="Shape 165"/>
          <p:cNvSpPr/>
          <p:nvPr/>
        </p:nvSpPr>
        <p:spPr>
          <a:xfrm>
            <a:off x="4430465" y="2467735"/>
            <a:ext cx="203664" cy="4268589"/>
          </a:xfrm>
          <a:prstGeom prst="rect">
            <a:avLst/>
          </a:prstGeom>
          <a:solidFill>
            <a:srgbClr val="20768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6" name="Shape 166"/>
          <p:cNvSpPr/>
          <p:nvPr/>
        </p:nvSpPr>
        <p:spPr>
          <a:xfrm>
            <a:off x="6945065" y="2924935"/>
            <a:ext cx="199508" cy="3811389"/>
          </a:xfrm>
          <a:prstGeom prst="rect">
            <a:avLst/>
          </a:prstGeom>
          <a:solidFill>
            <a:srgbClr val="20768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Shape 167"/>
          <p:cNvSpPr/>
          <p:nvPr/>
        </p:nvSpPr>
        <p:spPr>
          <a:xfrm>
            <a:off x="7447984" y="2916621"/>
            <a:ext cx="199506" cy="3819700"/>
          </a:xfrm>
          <a:prstGeom prst="rect">
            <a:avLst/>
          </a:prstGeom>
          <a:solidFill>
            <a:srgbClr val="20768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8" name="Shape 168"/>
          <p:cNvSpPr/>
          <p:nvPr/>
        </p:nvSpPr>
        <p:spPr>
          <a:xfrm>
            <a:off x="7950903" y="2949872"/>
            <a:ext cx="199507" cy="3786451"/>
          </a:xfrm>
          <a:prstGeom prst="rect">
            <a:avLst/>
          </a:prstGeom>
          <a:solidFill>
            <a:srgbClr val="20768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9" name="Shape 169"/>
          <p:cNvSpPr/>
          <p:nvPr/>
        </p:nvSpPr>
        <p:spPr>
          <a:xfrm>
            <a:off x="914181" y="2334733"/>
            <a:ext cx="199506" cy="440159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0C3C48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0" name="Shape 170"/>
          <p:cNvSpPr/>
          <p:nvPr/>
        </p:nvSpPr>
        <p:spPr>
          <a:xfrm>
            <a:off x="1417103" y="2259918"/>
            <a:ext cx="199506" cy="4476405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0C3C48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1" name="Shape 171"/>
          <p:cNvSpPr/>
          <p:nvPr/>
        </p:nvSpPr>
        <p:spPr>
          <a:xfrm>
            <a:off x="1920020" y="2289012"/>
            <a:ext cx="199507" cy="4447311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0C3C48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Shape 172"/>
          <p:cNvSpPr/>
          <p:nvPr/>
        </p:nvSpPr>
        <p:spPr>
          <a:xfrm>
            <a:off x="2422942" y="2679710"/>
            <a:ext cx="199507" cy="4056613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0C3C48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Shape 173"/>
          <p:cNvSpPr/>
          <p:nvPr/>
        </p:nvSpPr>
        <p:spPr>
          <a:xfrm>
            <a:off x="2925863" y="2845964"/>
            <a:ext cx="199506" cy="3890359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0C3C48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Shape 174"/>
          <p:cNvSpPr/>
          <p:nvPr/>
        </p:nvSpPr>
        <p:spPr>
          <a:xfrm>
            <a:off x="3428782" y="2758682"/>
            <a:ext cx="199506" cy="3977639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0C3C48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Shape 175"/>
          <p:cNvSpPr/>
          <p:nvPr/>
        </p:nvSpPr>
        <p:spPr>
          <a:xfrm>
            <a:off x="3927545" y="2471894"/>
            <a:ext cx="203663" cy="426443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0C3C48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Shape 176"/>
          <p:cNvSpPr/>
          <p:nvPr/>
        </p:nvSpPr>
        <p:spPr>
          <a:xfrm>
            <a:off x="4430464" y="2467735"/>
            <a:ext cx="203663" cy="4268589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0C3C48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Shape 177"/>
          <p:cNvSpPr/>
          <p:nvPr/>
        </p:nvSpPr>
        <p:spPr>
          <a:xfrm>
            <a:off x="6945062" y="2924934"/>
            <a:ext cx="199509" cy="3811389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0C3C48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" name="Shape 178"/>
          <p:cNvSpPr/>
          <p:nvPr/>
        </p:nvSpPr>
        <p:spPr>
          <a:xfrm>
            <a:off x="7447984" y="2916622"/>
            <a:ext cx="199507" cy="3819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0C3C48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9" name="Shape 179"/>
          <p:cNvSpPr/>
          <p:nvPr/>
        </p:nvSpPr>
        <p:spPr>
          <a:xfrm>
            <a:off x="7950905" y="2949872"/>
            <a:ext cx="199506" cy="3786451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0C3C48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0" name="Shape 180"/>
          <p:cNvSpPr/>
          <p:nvPr/>
        </p:nvSpPr>
        <p:spPr>
          <a:xfrm>
            <a:off x="763398" y="6737646"/>
            <a:ext cx="8543361" cy="2"/>
          </a:xfrm>
          <a:prstGeom prst="line">
            <a:avLst/>
          </a:prstGeom>
          <a:ln w="12700">
            <a:solidFill>
              <a:srgbClr val="636363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81" name="Shape 181"/>
          <p:cNvSpPr/>
          <p:nvPr/>
        </p:nvSpPr>
        <p:spPr>
          <a:xfrm>
            <a:off x="598298" y="613999"/>
            <a:ext cx="8873557" cy="6491479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36363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82" name="image1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38700" y="1422400"/>
            <a:ext cx="393700" cy="533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1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4000" y="1524000"/>
            <a:ext cx="406400" cy="523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13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42000" y="1397000"/>
            <a:ext cx="406400" cy="535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14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37300" y="1447800"/>
            <a:ext cx="406400" cy="530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15.jpe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343900" y="3048000"/>
            <a:ext cx="419100" cy="3708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16.jpe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851900" y="4432300"/>
            <a:ext cx="406400" cy="232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17.jpe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17.jpe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825500" y="2019300"/>
            <a:ext cx="1346200" cy="226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900"/>
              </a:lnSpc>
            </a:pPr>
            <a:r>
              <a: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94,40</a:t>
            </a: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96,00</a:t>
            </a: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95,30</a:t>
            </a:r>
          </a:p>
        </p:txBody>
      </p:sp>
      <p:sp>
        <p:nvSpPr>
          <p:cNvPr id="191" name="Shape 191"/>
          <p:cNvSpPr/>
          <p:nvPr/>
        </p:nvSpPr>
        <p:spPr>
          <a:xfrm>
            <a:off x="2324100" y="2438399"/>
            <a:ext cx="355600" cy="175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87,00</a:t>
            </a:r>
          </a:p>
        </p:txBody>
      </p:sp>
      <p:sp>
        <p:nvSpPr>
          <p:cNvPr id="192" name="Shape 192"/>
          <p:cNvSpPr/>
          <p:nvPr/>
        </p:nvSpPr>
        <p:spPr>
          <a:xfrm>
            <a:off x="2832100" y="2603499"/>
            <a:ext cx="355600" cy="175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83,40</a:t>
            </a:r>
          </a:p>
        </p:txBody>
      </p:sp>
      <p:sp>
        <p:nvSpPr>
          <p:cNvPr id="193" name="Shape 193"/>
          <p:cNvSpPr/>
          <p:nvPr/>
        </p:nvSpPr>
        <p:spPr>
          <a:xfrm>
            <a:off x="3327400" y="2514599"/>
            <a:ext cx="355600" cy="175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85,30</a:t>
            </a:r>
          </a:p>
        </p:txBody>
      </p:sp>
      <p:sp>
        <p:nvSpPr>
          <p:cNvPr id="194" name="Shape 194"/>
          <p:cNvSpPr/>
          <p:nvPr/>
        </p:nvSpPr>
        <p:spPr>
          <a:xfrm>
            <a:off x="3835400" y="2222499"/>
            <a:ext cx="850900" cy="175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400"/>
              </a:lnSpc>
            </a:pPr>
            <a:r>
              <a: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91,40</a:t>
            </a: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91,50</a:t>
            </a:r>
          </a:p>
        </p:txBody>
      </p:sp>
      <p:sp>
        <p:nvSpPr>
          <p:cNvPr id="195" name="Shape 195"/>
          <p:cNvSpPr/>
          <p:nvPr/>
        </p:nvSpPr>
        <p:spPr>
          <a:xfrm>
            <a:off x="4800600" y="1244599"/>
            <a:ext cx="426145" cy="175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112,40</a:t>
            </a:r>
          </a:p>
        </p:txBody>
      </p:sp>
      <p:sp>
        <p:nvSpPr>
          <p:cNvPr id="196" name="Shape 196"/>
          <p:cNvSpPr/>
          <p:nvPr/>
        </p:nvSpPr>
        <p:spPr>
          <a:xfrm>
            <a:off x="5308600" y="1358899"/>
            <a:ext cx="426145" cy="175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110,10</a:t>
            </a:r>
          </a:p>
        </p:txBody>
      </p:sp>
      <p:sp>
        <p:nvSpPr>
          <p:cNvPr id="197" name="Shape 197"/>
          <p:cNvSpPr/>
          <p:nvPr/>
        </p:nvSpPr>
        <p:spPr>
          <a:xfrm>
            <a:off x="5803900" y="1231900"/>
            <a:ext cx="872034" cy="20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700"/>
              </a:lnSpc>
            </a:pPr>
            <a:r>
              <a: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112,70</a:t>
            </a: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111,80</a:t>
            </a:r>
          </a:p>
        </p:txBody>
      </p:sp>
      <p:sp>
        <p:nvSpPr>
          <p:cNvPr id="198" name="Shape 198"/>
          <p:cNvSpPr/>
          <p:nvPr/>
        </p:nvSpPr>
        <p:spPr>
          <a:xfrm>
            <a:off x="6845300" y="2666999"/>
            <a:ext cx="1346200" cy="195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600"/>
              </a:lnSpc>
            </a:pPr>
            <a:r>
              <a: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81,70</a:t>
            </a: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81,90</a:t>
            </a: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81,20</a:t>
            </a:r>
          </a:p>
        </p:txBody>
      </p:sp>
      <p:sp>
        <p:nvSpPr>
          <p:cNvPr id="199" name="Shape 199"/>
          <p:cNvSpPr/>
          <p:nvPr/>
        </p:nvSpPr>
        <p:spPr>
          <a:xfrm>
            <a:off x="8356600" y="2882899"/>
            <a:ext cx="355600" cy="175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77,50</a:t>
            </a:r>
          </a:p>
        </p:txBody>
      </p:sp>
      <p:sp>
        <p:nvSpPr>
          <p:cNvPr id="200" name="Shape 200"/>
          <p:cNvSpPr/>
          <p:nvPr/>
        </p:nvSpPr>
        <p:spPr>
          <a:xfrm>
            <a:off x="8864600" y="4267199"/>
            <a:ext cx="355600" cy="175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47,80</a:t>
            </a:r>
          </a:p>
        </p:txBody>
      </p:sp>
      <p:sp>
        <p:nvSpPr>
          <p:cNvPr id="201" name="Shape 201"/>
          <p:cNvSpPr/>
          <p:nvPr/>
        </p:nvSpPr>
        <p:spPr>
          <a:xfrm>
            <a:off x="965200" y="6845299"/>
            <a:ext cx="127000" cy="175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02" name="Shape 202"/>
          <p:cNvSpPr/>
          <p:nvPr/>
        </p:nvSpPr>
        <p:spPr>
          <a:xfrm>
            <a:off x="1473200" y="6845299"/>
            <a:ext cx="127000" cy="175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03" name="Shape 203"/>
          <p:cNvSpPr/>
          <p:nvPr/>
        </p:nvSpPr>
        <p:spPr>
          <a:xfrm>
            <a:off x="1968500" y="6845299"/>
            <a:ext cx="127000" cy="175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04" name="Shape 204"/>
          <p:cNvSpPr/>
          <p:nvPr/>
        </p:nvSpPr>
        <p:spPr>
          <a:xfrm>
            <a:off x="2476500" y="6845299"/>
            <a:ext cx="127000" cy="175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05" name="Shape 205"/>
          <p:cNvSpPr/>
          <p:nvPr/>
        </p:nvSpPr>
        <p:spPr>
          <a:xfrm>
            <a:off x="2971800" y="6845299"/>
            <a:ext cx="127000" cy="175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206" name="Shape 206"/>
          <p:cNvSpPr/>
          <p:nvPr/>
        </p:nvSpPr>
        <p:spPr>
          <a:xfrm>
            <a:off x="3479800" y="6845299"/>
            <a:ext cx="127000" cy="175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207" name="Shape 207"/>
          <p:cNvSpPr/>
          <p:nvPr/>
        </p:nvSpPr>
        <p:spPr>
          <a:xfrm>
            <a:off x="3987800" y="6845299"/>
            <a:ext cx="127000" cy="175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208" name="Shape 208"/>
          <p:cNvSpPr/>
          <p:nvPr/>
        </p:nvSpPr>
        <p:spPr>
          <a:xfrm>
            <a:off x="4483100" y="6845299"/>
            <a:ext cx="127000" cy="175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209" name="Shape 209"/>
          <p:cNvSpPr/>
          <p:nvPr/>
        </p:nvSpPr>
        <p:spPr>
          <a:xfrm>
            <a:off x="4991100" y="6845299"/>
            <a:ext cx="127000" cy="175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210" name="Shape 210"/>
          <p:cNvSpPr/>
          <p:nvPr/>
        </p:nvSpPr>
        <p:spPr>
          <a:xfrm>
            <a:off x="5448300" y="6845299"/>
            <a:ext cx="165100" cy="175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211" name="Shape 211"/>
          <p:cNvSpPr/>
          <p:nvPr/>
        </p:nvSpPr>
        <p:spPr>
          <a:xfrm>
            <a:off x="5956299" y="6845299"/>
            <a:ext cx="159446" cy="175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212" name="Shape 212"/>
          <p:cNvSpPr/>
          <p:nvPr/>
        </p:nvSpPr>
        <p:spPr>
          <a:xfrm>
            <a:off x="6451600" y="6845299"/>
            <a:ext cx="165100" cy="175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213" name="Shape 213"/>
          <p:cNvSpPr/>
          <p:nvPr/>
        </p:nvSpPr>
        <p:spPr>
          <a:xfrm>
            <a:off x="6959600" y="6845299"/>
            <a:ext cx="165100" cy="175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13</a:t>
            </a:r>
          </a:p>
        </p:txBody>
      </p:sp>
      <p:sp>
        <p:nvSpPr>
          <p:cNvPr id="214" name="Shape 214"/>
          <p:cNvSpPr/>
          <p:nvPr/>
        </p:nvSpPr>
        <p:spPr>
          <a:xfrm>
            <a:off x="7454900" y="6845299"/>
            <a:ext cx="165100" cy="175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14</a:t>
            </a:r>
          </a:p>
        </p:txBody>
      </p:sp>
      <p:sp>
        <p:nvSpPr>
          <p:cNvPr id="215" name="Shape 215"/>
          <p:cNvSpPr/>
          <p:nvPr/>
        </p:nvSpPr>
        <p:spPr>
          <a:xfrm>
            <a:off x="7962900" y="6845299"/>
            <a:ext cx="165100" cy="175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216" name="Shape 216"/>
          <p:cNvSpPr/>
          <p:nvPr/>
        </p:nvSpPr>
        <p:spPr>
          <a:xfrm>
            <a:off x="8458200" y="6845299"/>
            <a:ext cx="165100" cy="175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16</a:t>
            </a:r>
          </a:p>
        </p:txBody>
      </p:sp>
      <p:sp>
        <p:nvSpPr>
          <p:cNvPr id="217" name="Shape 217"/>
          <p:cNvSpPr/>
          <p:nvPr/>
        </p:nvSpPr>
        <p:spPr>
          <a:xfrm>
            <a:off x="8966200" y="6845299"/>
            <a:ext cx="165100" cy="175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17</a:t>
            </a:r>
          </a:p>
        </p:txBody>
      </p:sp>
      <p:sp>
        <p:nvSpPr>
          <p:cNvPr id="218" name="Shape 218"/>
          <p:cNvSpPr/>
          <p:nvPr/>
        </p:nvSpPr>
        <p:spPr>
          <a:xfrm>
            <a:off x="4152899" y="749300"/>
            <a:ext cx="1533030" cy="201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600"/>
              </a:lnSpc>
            </a:pPr>
            <a:r>
              <a:rPr sz="1400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ОБЪЕМ</a:t>
            </a:r>
            <a:r>
              <a:rPr sz="1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400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МАКРО</a:t>
            </a:r>
            <a:r>
              <a:rPr sz="1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400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2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457198" y="457201"/>
            <a:ext cx="8880553" cy="61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7658" y="21354"/>
                </a:lnTo>
                <a:cubicBezTo>
                  <a:pt x="17629" y="21508"/>
                  <a:pt x="17520" y="21600"/>
                  <a:pt x="17413" y="21559"/>
                </a:cubicBezTo>
                <a:lnTo>
                  <a:pt x="0" y="14786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1" name="Shape 221"/>
          <p:cNvSpPr/>
          <p:nvPr/>
        </p:nvSpPr>
        <p:spPr>
          <a:xfrm>
            <a:off x="457199" y="4740766"/>
            <a:ext cx="7197160" cy="257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0" y="0"/>
                </a:moveTo>
                <a:lnTo>
                  <a:pt x="21391" y="16043"/>
                </a:lnTo>
                <a:cubicBezTo>
                  <a:pt x="21522" y="16142"/>
                  <a:pt x="21600" y="16519"/>
                  <a:pt x="21565" y="16887"/>
                </a:cubicBezTo>
                <a:lnTo>
                  <a:pt x="21114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2" name="Shape 222"/>
          <p:cNvSpPr/>
          <p:nvPr/>
        </p:nvSpPr>
        <p:spPr>
          <a:xfrm>
            <a:off x="7600180" y="6719656"/>
            <a:ext cx="2001018" cy="595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5" fill="norm" stroke="1" extrusionOk="0">
                <a:moveTo>
                  <a:pt x="2281" y="28"/>
                </a:moveTo>
                <a:cubicBezTo>
                  <a:pt x="2395" y="-25"/>
                  <a:pt x="2514" y="-4"/>
                  <a:pt x="2632" y="102"/>
                </a:cubicBezTo>
                <a:lnTo>
                  <a:pt x="21600" y="17160"/>
                </a:lnTo>
                <a:lnTo>
                  <a:pt x="21600" y="21575"/>
                </a:lnTo>
                <a:lnTo>
                  <a:pt x="0" y="21575"/>
                </a:lnTo>
                <a:lnTo>
                  <a:pt x="1546" y="2205"/>
                </a:lnTo>
                <a:cubicBezTo>
                  <a:pt x="1641" y="1015"/>
                  <a:pt x="1939" y="188"/>
                  <a:pt x="2281" y="28"/>
                </a:cubicBezTo>
              </a:path>
            </a:pathLst>
          </a:custGeom>
          <a:solidFill>
            <a:srgbClr val="7F7F7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3" name="Shape 223"/>
          <p:cNvSpPr/>
          <p:nvPr/>
        </p:nvSpPr>
        <p:spPr>
          <a:xfrm>
            <a:off x="7804615" y="457200"/>
            <a:ext cx="1796583" cy="664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600" fill="norm" stroke="1" extrusionOk="0">
                <a:moveTo>
                  <a:pt x="19509" y="0"/>
                </a:moveTo>
                <a:lnTo>
                  <a:pt x="21494" y="0"/>
                </a:lnTo>
                <a:lnTo>
                  <a:pt x="21494" y="21600"/>
                </a:lnTo>
                <a:lnTo>
                  <a:pt x="729" y="20087"/>
                </a:lnTo>
                <a:cubicBezTo>
                  <a:pt x="205" y="20049"/>
                  <a:pt x="-106" y="19903"/>
                  <a:pt x="34" y="19760"/>
                </a:cubicBezTo>
                <a:lnTo>
                  <a:pt x="19509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24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Shape 226"/>
          <p:cNvSpPr/>
          <p:nvPr/>
        </p:nvSpPr>
        <p:spPr>
          <a:xfrm>
            <a:off x="774699" y="2336799"/>
            <a:ext cx="353816" cy="3085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4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endParaRPr sz="3200">
              <a:solidFill>
                <a:srgbClr val="76C5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2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endParaRPr sz="3200">
              <a:solidFill>
                <a:srgbClr val="76C5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1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endParaRPr sz="3200">
              <a:solidFill>
                <a:srgbClr val="76C5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2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endParaRPr sz="3200">
              <a:solidFill>
                <a:srgbClr val="76C5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3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endParaRPr sz="3200">
              <a:solidFill>
                <a:srgbClr val="76C5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2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</a:p>
        </p:txBody>
      </p:sp>
      <p:sp>
        <p:nvSpPr>
          <p:cNvPr id="227" name="Shape 227"/>
          <p:cNvSpPr/>
          <p:nvPr/>
        </p:nvSpPr>
        <p:spPr>
          <a:xfrm>
            <a:off x="1155699" y="1270000"/>
            <a:ext cx="6451006" cy="4184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  <a:tabLst>
                <a:tab pos="1447800" algn="l"/>
              </a:tabLst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РАЗВИТИЕ СИЛЫ</a:t>
            </a:r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400"/>
              </a:lnSpc>
              <a:tabLst>
                <a:tab pos="1447800" algn="l"/>
              </a:tabLst>
            </a:pP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33%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общего времени тренировок.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200"/>
              </a:lnSpc>
              <a:tabLst>
                <a:tab pos="1447800" algn="l"/>
              </a:tabLst>
            </a:pP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Бег - гребля - велосипед.</a:t>
            </a:r>
            <a:endParaRPr sz="32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100"/>
              </a:lnSpc>
              <a:tabLst>
                <a:tab pos="1447800" algn="l"/>
              </a:tabLst>
            </a:pP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Круговая тренировка.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200"/>
              </a:lnSpc>
              <a:tabLst>
                <a:tab pos="1447800" algn="l"/>
              </a:tabLst>
            </a:pP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Сила и нервная система (скорость)</a:t>
            </a:r>
            <a:endParaRPr sz="32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300"/>
              </a:lnSpc>
              <a:tabLst>
                <a:tab pos="1447800" algn="l"/>
              </a:tabLst>
            </a:pP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Силовая выносливость.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200"/>
              </a:lnSpc>
              <a:tabLst>
                <a:tab pos="1447800" algn="l"/>
              </a:tabLst>
            </a:pP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Выпрямление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Мышцы туловища.</a:t>
            </a:r>
          </a:p>
        </p:txBody>
      </p:sp>
      <p:sp>
        <p:nvSpPr>
          <p:cNvPr id="228" name="Shape 228"/>
          <p:cNvSpPr/>
          <p:nvPr/>
        </p:nvSpPr>
        <p:spPr>
          <a:xfrm>
            <a:off x="774699" y="5956299"/>
            <a:ext cx="1843089" cy="469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Питание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457198" y="457201"/>
            <a:ext cx="8880553" cy="61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7658" y="21354"/>
                </a:lnTo>
                <a:cubicBezTo>
                  <a:pt x="17629" y="21508"/>
                  <a:pt x="17520" y="21600"/>
                  <a:pt x="17413" y="21559"/>
                </a:cubicBezTo>
                <a:lnTo>
                  <a:pt x="0" y="14786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1" name="Shape 231"/>
          <p:cNvSpPr/>
          <p:nvPr/>
        </p:nvSpPr>
        <p:spPr>
          <a:xfrm>
            <a:off x="457199" y="4740766"/>
            <a:ext cx="7197160" cy="257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0" y="0"/>
                </a:moveTo>
                <a:lnTo>
                  <a:pt x="21391" y="16043"/>
                </a:lnTo>
                <a:cubicBezTo>
                  <a:pt x="21522" y="16142"/>
                  <a:pt x="21600" y="16519"/>
                  <a:pt x="21565" y="16887"/>
                </a:cubicBezTo>
                <a:lnTo>
                  <a:pt x="21114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2" name="Shape 232"/>
          <p:cNvSpPr/>
          <p:nvPr/>
        </p:nvSpPr>
        <p:spPr>
          <a:xfrm>
            <a:off x="7600180" y="6719656"/>
            <a:ext cx="2001018" cy="595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5" fill="norm" stroke="1" extrusionOk="0">
                <a:moveTo>
                  <a:pt x="2281" y="28"/>
                </a:moveTo>
                <a:cubicBezTo>
                  <a:pt x="2395" y="-25"/>
                  <a:pt x="2514" y="-4"/>
                  <a:pt x="2632" y="102"/>
                </a:cubicBezTo>
                <a:lnTo>
                  <a:pt x="21600" y="17160"/>
                </a:lnTo>
                <a:lnTo>
                  <a:pt x="21600" y="21575"/>
                </a:lnTo>
                <a:lnTo>
                  <a:pt x="0" y="21575"/>
                </a:lnTo>
                <a:lnTo>
                  <a:pt x="1546" y="2205"/>
                </a:lnTo>
                <a:cubicBezTo>
                  <a:pt x="1641" y="1015"/>
                  <a:pt x="1939" y="188"/>
                  <a:pt x="2281" y="28"/>
                </a:cubicBezTo>
              </a:path>
            </a:pathLst>
          </a:custGeom>
          <a:solidFill>
            <a:srgbClr val="7F7F7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3" name="Shape 233"/>
          <p:cNvSpPr/>
          <p:nvPr/>
        </p:nvSpPr>
        <p:spPr>
          <a:xfrm>
            <a:off x="7804615" y="457200"/>
            <a:ext cx="1796583" cy="664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600" fill="norm" stroke="1" extrusionOk="0">
                <a:moveTo>
                  <a:pt x="19509" y="0"/>
                </a:moveTo>
                <a:lnTo>
                  <a:pt x="21494" y="0"/>
                </a:lnTo>
                <a:lnTo>
                  <a:pt x="21494" y="21600"/>
                </a:lnTo>
                <a:lnTo>
                  <a:pt x="729" y="20087"/>
                </a:lnTo>
                <a:cubicBezTo>
                  <a:pt x="205" y="20049"/>
                  <a:pt x="-106" y="19903"/>
                  <a:pt x="34" y="19760"/>
                </a:cubicBezTo>
                <a:lnTo>
                  <a:pt x="19509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34" name="image1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1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1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/>
        </p:nvSpPr>
        <p:spPr>
          <a:xfrm>
            <a:off x="457198" y="457201"/>
            <a:ext cx="8880553" cy="61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7658" y="21354"/>
                </a:lnTo>
                <a:cubicBezTo>
                  <a:pt x="17629" y="21508"/>
                  <a:pt x="17520" y="21600"/>
                  <a:pt x="17413" y="21559"/>
                </a:cubicBezTo>
                <a:lnTo>
                  <a:pt x="0" y="14786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9" name="Shape 239"/>
          <p:cNvSpPr/>
          <p:nvPr/>
        </p:nvSpPr>
        <p:spPr>
          <a:xfrm>
            <a:off x="457199" y="4740766"/>
            <a:ext cx="7197160" cy="257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0" y="0"/>
                </a:moveTo>
                <a:lnTo>
                  <a:pt x="21391" y="16043"/>
                </a:lnTo>
                <a:cubicBezTo>
                  <a:pt x="21522" y="16142"/>
                  <a:pt x="21600" y="16519"/>
                  <a:pt x="21565" y="16887"/>
                </a:cubicBezTo>
                <a:lnTo>
                  <a:pt x="21114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0" name="Shape 240"/>
          <p:cNvSpPr/>
          <p:nvPr/>
        </p:nvSpPr>
        <p:spPr>
          <a:xfrm>
            <a:off x="7600180" y="6719656"/>
            <a:ext cx="2001018" cy="595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5" fill="norm" stroke="1" extrusionOk="0">
                <a:moveTo>
                  <a:pt x="2281" y="28"/>
                </a:moveTo>
                <a:cubicBezTo>
                  <a:pt x="2395" y="-25"/>
                  <a:pt x="2514" y="-4"/>
                  <a:pt x="2632" y="102"/>
                </a:cubicBezTo>
                <a:lnTo>
                  <a:pt x="21600" y="17160"/>
                </a:lnTo>
                <a:lnTo>
                  <a:pt x="21600" y="21575"/>
                </a:lnTo>
                <a:lnTo>
                  <a:pt x="0" y="21575"/>
                </a:lnTo>
                <a:lnTo>
                  <a:pt x="1546" y="2205"/>
                </a:lnTo>
                <a:cubicBezTo>
                  <a:pt x="1641" y="1015"/>
                  <a:pt x="1939" y="188"/>
                  <a:pt x="2281" y="28"/>
                </a:cubicBezTo>
              </a:path>
            </a:pathLst>
          </a:custGeom>
          <a:solidFill>
            <a:srgbClr val="7F7F7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1" name="Shape 241"/>
          <p:cNvSpPr/>
          <p:nvPr/>
        </p:nvSpPr>
        <p:spPr>
          <a:xfrm>
            <a:off x="7804615" y="457200"/>
            <a:ext cx="1796583" cy="664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600" fill="norm" stroke="1" extrusionOk="0">
                <a:moveTo>
                  <a:pt x="19509" y="0"/>
                </a:moveTo>
                <a:lnTo>
                  <a:pt x="21494" y="0"/>
                </a:lnTo>
                <a:lnTo>
                  <a:pt x="21494" y="21600"/>
                </a:lnTo>
                <a:lnTo>
                  <a:pt x="729" y="20087"/>
                </a:lnTo>
                <a:cubicBezTo>
                  <a:pt x="205" y="20049"/>
                  <a:pt x="-106" y="19903"/>
                  <a:pt x="34" y="19760"/>
                </a:cubicBezTo>
                <a:lnTo>
                  <a:pt x="19509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42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Shape 244"/>
          <p:cNvSpPr/>
          <p:nvPr/>
        </p:nvSpPr>
        <p:spPr>
          <a:xfrm>
            <a:off x="3641526" y="800098"/>
            <a:ext cx="3770115" cy="46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ОБДУМЫВАНИЕ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</p:txBody>
      </p:sp>
      <p:sp>
        <p:nvSpPr>
          <p:cNvPr id="245" name="Shape 245"/>
          <p:cNvSpPr/>
          <p:nvPr/>
        </p:nvSpPr>
        <p:spPr>
          <a:xfrm>
            <a:off x="2121643" y="1333499"/>
            <a:ext cx="6429626" cy="46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700"/>
              </a:lnSpc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СООТНОШЕНИЕ СИЛА -ВРЕМЯ</a:t>
            </a:r>
          </a:p>
        </p:txBody>
      </p:sp>
      <p:sp>
        <p:nvSpPr>
          <p:cNvPr id="246" name="Shape 246"/>
          <p:cNvSpPr/>
          <p:nvPr/>
        </p:nvSpPr>
        <p:spPr>
          <a:xfrm>
            <a:off x="812800" y="1866899"/>
            <a:ext cx="8644837" cy="1403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ts val="3700"/>
              </a:lnSpc>
              <a:tabLst>
                <a:tab pos="266700" algn="l"/>
              </a:tabLst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Сколько силы я могу приложить, сколько времени ее нужно прикладывать и сколько времени я способен прилагать ее.</a:t>
            </a:r>
          </a:p>
        </p:txBody>
      </p:sp>
      <p:sp>
        <p:nvSpPr>
          <p:cNvPr id="247" name="Shape 247"/>
          <p:cNvSpPr/>
          <p:nvPr/>
        </p:nvSpPr>
        <p:spPr>
          <a:xfrm>
            <a:off x="752228" y="3426221"/>
            <a:ext cx="8765978" cy="469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взрывная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приложенная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взрывная скорость</a:t>
            </a:r>
          </a:p>
        </p:txBody>
      </p:sp>
      <p:sp>
        <p:nvSpPr>
          <p:cNvPr id="248" name="Shape 248"/>
          <p:cNvSpPr/>
          <p:nvPr/>
        </p:nvSpPr>
        <p:spPr>
          <a:xfrm>
            <a:off x="718074" y="4051300"/>
            <a:ext cx="8110340" cy="933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Приборы и средства для проведения оценки: преобразователи, трамплин, велотренажер</a:t>
            </a:r>
          </a:p>
        </p:txBody>
      </p:sp>
      <p:sp>
        <p:nvSpPr>
          <p:cNvPr id="249" name="Shape 249"/>
          <p:cNvSpPr/>
          <p:nvPr/>
        </p:nvSpPr>
        <p:spPr>
          <a:xfrm>
            <a:off x="774700" y="5334000"/>
            <a:ext cx="8637786" cy="933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Используйте приборы и средства не только для 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3700"/>
              </a:lnSpc>
            </a:pP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оценки, но и для тренировки. Всех аспектов силы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457198" y="457201"/>
            <a:ext cx="8880553" cy="61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7658" y="21354"/>
                </a:lnTo>
                <a:cubicBezTo>
                  <a:pt x="17629" y="21508"/>
                  <a:pt x="17520" y="21600"/>
                  <a:pt x="17413" y="21559"/>
                </a:cubicBezTo>
                <a:lnTo>
                  <a:pt x="0" y="14786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2" name="Shape 252"/>
          <p:cNvSpPr/>
          <p:nvPr/>
        </p:nvSpPr>
        <p:spPr>
          <a:xfrm>
            <a:off x="457199" y="4740766"/>
            <a:ext cx="7197160" cy="257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0" y="0"/>
                </a:moveTo>
                <a:lnTo>
                  <a:pt x="21391" y="16043"/>
                </a:lnTo>
                <a:cubicBezTo>
                  <a:pt x="21522" y="16142"/>
                  <a:pt x="21600" y="16519"/>
                  <a:pt x="21565" y="16887"/>
                </a:cubicBezTo>
                <a:lnTo>
                  <a:pt x="21114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3" name="Shape 253"/>
          <p:cNvSpPr/>
          <p:nvPr/>
        </p:nvSpPr>
        <p:spPr>
          <a:xfrm>
            <a:off x="7600180" y="6719656"/>
            <a:ext cx="2001018" cy="595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5" fill="norm" stroke="1" extrusionOk="0">
                <a:moveTo>
                  <a:pt x="2281" y="28"/>
                </a:moveTo>
                <a:cubicBezTo>
                  <a:pt x="2395" y="-25"/>
                  <a:pt x="2514" y="-4"/>
                  <a:pt x="2632" y="102"/>
                </a:cubicBezTo>
                <a:lnTo>
                  <a:pt x="21600" y="17160"/>
                </a:lnTo>
                <a:lnTo>
                  <a:pt x="21600" y="21575"/>
                </a:lnTo>
                <a:lnTo>
                  <a:pt x="0" y="21575"/>
                </a:lnTo>
                <a:lnTo>
                  <a:pt x="1546" y="2205"/>
                </a:lnTo>
                <a:cubicBezTo>
                  <a:pt x="1641" y="1015"/>
                  <a:pt x="1939" y="188"/>
                  <a:pt x="2281" y="28"/>
                </a:cubicBezTo>
              </a:path>
            </a:pathLst>
          </a:custGeom>
          <a:solidFill>
            <a:srgbClr val="7F7F7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4" name="Shape 254"/>
          <p:cNvSpPr/>
          <p:nvPr/>
        </p:nvSpPr>
        <p:spPr>
          <a:xfrm>
            <a:off x="7804615" y="457200"/>
            <a:ext cx="1796583" cy="664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600" fill="norm" stroke="1" extrusionOk="0">
                <a:moveTo>
                  <a:pt x="19509" y="0"/>
                </a:moveTo>
                <a:lnTo>
                  <a:pt x="21494" y="0"/>
                </a:lnTo>
                <a:lnTo>
                  <a:pt x="21494" y="21600"/>
                </a:lnTo>
                <a:lnTo>
                  <a:pt x="729" y="20087"/>
                </a:lnTo>
                <a:cubicBezTo>
                  <a:pt x="205" y="20049"/>
                  <a:pt x="-106" y="19903"/>
                  <a:pt x="34" y="19760"/>
                </a:cubicBezTo>
                <a:lnTo>
                  <a:pt x="19509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55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/>
          <p:nvPr/>
        </p:nvSpPr>
        <p:spPr>
          <a:xfrm>
            <a:off x="3314699" y="1130300"/>
            <a:ext cx="2273698" cy="46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3700"/>
              </a:lnSpc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МЕТОДИКА</a:t>
            </a:r>
          </a:p>
        </p:txBody>
      </p:sp>
      <p:sp>
        <p:nvSpPr>
          <p:cNvPr id="258" name="Shape 258"/>
          <p:cNvSpPr/>
          <p:nvPr/>
        </p:nvSpPr>
        <p:spPr>
          <a:xfrm>
            <a:off x="561706" y="2057400"/>
            <a:ext cx="8671322" cy="933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каждого проводится отдельный контроль и мониторинг отягощений</a:t>
            </a:r>
          </a:p>
        </p:txBody>
      </p:sp>
      <p:sp>
        <p:nvSpPr>
          <p:cNvPr id="259" name="Shape 259"/>
          <p:cNvSpPr/>
          <p:nvPr/>
        </p:nvSpPr>
        <p:spPr>
          <a:xfrm>
            <a:off x="474959" y="3130549"/>
            <a:ext cx="9199204" cy="469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0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Контроль силы - скорости - мощности- дистанций при </a:t>
            </a:r>
          </a:p>
        </p:txBody>
      </p:sp>
      <p:sp>
        <p:nvSpPr>
          <p:cNvPr id="260" name="Shape 260"/>
          <p:cNvSpPr/>
          <p:nvPr/>
        </p:nvSpPr>
        <p:spPr>
          <a:xfrm>
            <a:off x="566438" y="3682999"/>
            <a:ext cx="8273220" cy="458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3700"/>
              </a:lnSpc>
              <a:defRPr sz="30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AEE8FB"/>
                </a:solidFill>
              </a:rPr>
              <a:t>каждом повторе,в каждом комплексе, каждый день</a:t>
            </a:r>
          </a:p>
        </p:txBody>
      </p:sp>
      <p:sp>
        <p:nvSpPr>
          <p:cNvPr id="261" name="Shape 261"/>
          <p:cNvSpPr/>
          <p:nvPr/>
        </p:nvSpPr>
        <p:spPr>
          <a:xfrm>
            <a:off x="536673" y="4203699"/>
            <a:ext cx="9033918" cy="2579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  <a:tabLst>
                <a:tab pos="266700" algn="l"/>
              </a:tabLst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 утомляемости по дням (нервная система)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200"/>
              </a:lnSpc>
              <a:tabLst>
                <a:tab pos="266700" algn="l"/>
              </a:tabLst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0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Больше конкретики на каждой тренировке с </a:t>
            </a:r>
            <a:endParaRPr sz="30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200"/>
              </a:lnSpc>
              <a:tabLst>
                <a:tab pos="266700" algn="l"/>
              </a:tabLst>
            </a:pPr>
            <a:r>
              <a:rPr sz="30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отягощениями, проверяйте не только максимальное</a:t>
            </a:r>
            <a:endParaRPr sz="30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200"/>
              </a:lnSpc>
              <a:tabLst>
                <a:tab pos="266700" algn="l"/>
              </a:tabLst>
            </a:pPr>
            <a:r>
              <a:rPr sz="30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число повторов (RM), но и % от макс. скорости, макс. </a:t>
            </a:r>
            <a:endParaRPr sz="30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200"/>
              </a:lnSpc>
              <a:tabLst>
                <a:tab pos="266700" algn="l"/>
              </a:tabLst>
            </a:pPr>
            <a:r>
              <a:rPr sz="3000">
                <a:solidFill>
                  <a:srgbClr val="AEE8FB"/>
                </a:solidFill>
                <a:latin typeface="Calibri"/>
                <a:ea typeface="Calibri"/>
                <a:cs typeface="Calibri"/>
                <a:sym typeface="Calibri"/>
              </a:rPr>
              <a:t>силы</a:t>
            </a:r>
            <a:r>
              <a:rPr sz="30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потери между комплексами.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/>
        </p:nvSpPr>
        <p:spPr>
          <a:xfrm>
            <a:off x="457198" y="457201"/>
            <a:ext cx="8880553" cy="61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7658" y="21354"/>
                </a:lnTo>
                <a:cubicBezTo>
                  <a:pt x="17629" y="21508"/>
                  <a:pt x="17520" y="21600"/>
                  <a:pt x="17413" y="21559"/>
                </a:cubicBezTo>
                <a:lnTo>
                  <a:pt x="0" y="14786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4" name="Shape 264"/>
          <p:cNvSpPr/>
          <p:nvPr/>
        </p:nvSpPr>
        <p:spPr>
          <a:xfrm>
            <a:off x="457199" y="4740766"/>
            <a:ext cx="7197160" cy="257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0" y="0"/>
                </a:moveTo>
                <a:lnTo>
                  <a:pt x="21391" y="16043"/>
                </a:lnTo>
                <a:cubicBezTo>
                  <a:pt x="21522" y="16142"/>
                  <a:pt x="21600" y="16519"/>
                  <a:pt x="21565" y="16887"/>
                </a:cubicBezTo>
                <a:lnTo>
                  <a:pt x="21114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5" name="Shape 265"/>
          <p:cNvSpPr/>
          <p:nvPr/>
        </p:nvSpPr>
        <p:spPr>
          <a:xfrm>
            <a:off x="7600180" y="6719656"/>
            <a:ext cx="2001018" cy="595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5" fill="norm" stroke="1" extrusionOk="0">
                <a:moveTo>
                  <a:pt x="2281" y="28"/>
                </a:moveTo>
                <a:cubicBezTo>
                  <a:pt x="2395" y="-25"/>
                  <a:pt x="2514" y="-4"/>
                  <a:pt x="2632" y="102"/>
                </a:cubicBezTo>
                <a:lnTo>
                  <a:pt x="21600" y="17160"/>
                </a:lnTo>
                <a:lnTo>
                  <a:pt x="21600" y="21575"/>
                </a:lnTo>
                <a:lnTo>
                  <a:pt x="0" y="21575"/>
                </a:lnTo>
                <a:lnTo>
                  <a:pt x="1546" y="2205"/>
                </a:lnTo>
                <a:cubicBezTo>
                  <a:pt x="1641" y="1015"/>
                  <a:pt x="1939" y="188"/>
                  <a:pt x="2281" y="28"/>
                </a:cubicBezTo>
              </a:path>
            </a:pathLst>
          </a:custGeom>
          <a:solidFill>
            <a:srgbClr val="7F7F7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6" name="Shape 266"/>
          <p:cNvSpPr/>
          <p:nvPr/>
        </p:nvSpPr>
        <p:spPr>
          <a:xfrm>
            <a:off x="7804615" y="457200"/>
            <a:ext cx="1796583" cy="664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600" fill="norm" stroke="1" extrusionOk="0">
                <a:moveTo>
                  <a:pt x="19509" y="0"/>
                </a:moveTo>
                <a:lnTo>
                  <a:pt x="21494" y="0"/>
                </a:lnTo>
                <a:lnTo>
                  <a:pt x="21494" y="21600"/>
                </a:lnTo>
                <a:lnTo>
                  <a:pt x="729" y="20087"/>
                </a:lnTo>
                <a:cubicBezTo>
                  <a:pt x="205" y="20049"/>
                  <a:pt x="-106" y="19903"/>
                  <a:pt x="34" y="19760"/>
                </a:cubicBezTo>
                <a:lnTo>
                  <a:pt x="19509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67" name="image19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age19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age20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00" y="685800"/>
            <a:ext cx="8826500" cy="6489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/>
        </p:nvSpPr>
        <p:spPr>
          <a:xfrm>
            <a:off x="457198" y="457201"/>
            <a:ext cx="8880553" cy="61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7658" y="21354"/>
                </a:lnTo>
                <a:cubicBezTo>
                  <a:pt x="17629" y="21508"/>
                  <a:pt x="17520" y="21600"/>
                  <a:pt x="17413" y="21559"/>
                </a:cubicBezTo>
                <a:lnTo>
                  <a:pt x="0" y="14786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2" name="Shape 272"/>
          <p:cNvSpPr/>
          <p:nvPr/>
        </p:nvSpPr>
        <p:spPr>
          <a:xfrm>
            <a:off x="457199" y="4740766"/>
            <a:ext cx="7197160" cy="257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0" y="0"/>
                </a:moveTo>
                <a:lnTo>
                  <a:pt x="21391" y="16043"/>
                </a:lnTo>
                <a:cubicBezTo>
                  <a:pt x="21522" y="16142"/>
                  <a:pt x="21600" y="16519"/>
                  <a:pt x="21565" y="16887"/>
                </a:cubicBezTo>
                <a:lnTo>
                  <a:pt x="21114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3" name="Shape 273"/>
          <p:cNvSpPr/>
          <p:nvPr/>
        </p:nvSpPr>
        <p:spPr>
          <a:xfrm>
            <a:off x="7600180" y="6719656"/>
            <a:ext cx="2001018" cy="595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5" fill="norm" stroke="1" extrusionOk="0">
                <a:moveTo>
                  <a:pt x="2281" y="28"/>
                </a:moveTo>
                <a:cubicBezTo>
                  <a:pt x="2395" y="-25"/>
                  <a:pt x="2514" y="-4"/>
                  <a:pt x="2632" y="102"/>
                </a:cubicBezTo>
                <a:lnTo>
                  <a:pt x="21600" y="17160"/>
                </a:lnTo>
                <a:lnTo>
                  <a:pt x="21600" y="21575"/>
                </a:lnTo>
                <a:lnTo>
                  <a:pt x="0" y="21575"/>
                </a:lnTo>
                <a:lnTo>
                  <a:pt x="1546" y="2205"/>
                </a:lnTo>
                <a:cubicBezTo>
                  <a:pt x="1641" y="1015"/>
                  <a:pt x="1939" y="188"/>
                  <a:pt x="2281" y="28"/>
                </a:cubicBezTo>
              </a:path>
            </a:pathLst>
          </a:custGeom>
          <a:solidFill>
            <a:srgbClr val="7F7F7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4" name="Shape 274"/>
          <p:cNvSpPr/>
          <p:nvPr/>
        </p:nvSpPr>
        <p:spPr>
          <a:xfrm>
            <a:off x="7804615" y="457200"/>
            <a:ext cx="1796583" cy="664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600" fill="norm" stroke="1" extrusionOk="0">
                <a:moveTo>
                  <a:pt x="19509" y="0"/>
                </a:moveTo>
                <a:lnTo>
                  <a:pt x="21494" y="0"/>
                </a:lnTo>
                <a:lnTo>
                  <a:pt x="21494" y="21600"/>
                </a:lnTo>
                <a:lnTo>
                  <a:pt x="729" y="20087"/>
                </a:lnTo>
                <a:cubicBezTo>
                  <a:pt x="205" y="20049"/>
                  <a:pt x="-106" y="19903"/>
                  <a:pt x="34" y="19760"/>
                </a:cubicBezTo>
                <a:lnTo>
                  <a:pt x="19509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75" name="image2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0500" y="444500"/>
            <a:ext cx="46990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age2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age2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>
            <a:off x="457198" y="457201"/>
            <a:ext cx="8880553" cy="61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7658" y="21354"/>
                </a:lnTo>
                <a:cubicBezTo>
                  <a:pt x="17629" y="21508"/>
                  <a:pt x="17520" y="21600"/>
                  <a:pt x="17413" y="21559"/>
                </a:cubicBezTo>
                <a:lnTo>
                  <a:pt x="0" y="14786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0" name="Shape 280"/>
          <p:cNvSpPr/>
          <p:nvPr/>
        </p:nvSpPr>
        <p:spPr>
          <a:xfrm>
            <a:off x="457199" y="4740766"/>
            <a:ext cx="7197160" cy="257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0" y="0"/>
                </a:moveTo>
                <a:lnTo>
                  <a:pt x="21391" y="16043"/>
                </a:lnTo>
                <a:cubicBezTo>
                  <a:pt x="21522" y="16142"/>
                  <a:pt x="21600" y="16519"/>
                  <a:pt x="21565" y="16887"/>
                </a:cubicBezTo>
                <a:lnTo>
                  <a:pt x="21114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1" name="Shape 281"/>
          <p:cNvSpPr/>
          <p:nvPr/>
        </p:nvSpPr>
        <p:spPr>
          <a:xfrm>
            <a:off x="7600180" y="6719656"/>
            <a:ext cx="2001018" cy="595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5" fill="norm" stroke="1" extrusionOk="0">
                <a:moveTo>
                  <a:pt x="2281" y="28"/>
                </a:moveTo>
                <a:cubicBezTo>
                  <a:pt x="2395" y="-25"/>
                  <a:pt x="2514" y="-4"/>
                  <a:pt x="2632" y="102"/>
                </a:cubicBezTo>
                <a:lnTo>
                  <a:pt x="21600" y="17160"/>
                </a:lnTo>
                <a:lnTo>
                  <a:pt x="21600" y="21575"/>
                </a:lnTo>
                <a:lnTo>
                  <a:pt x="0" y="21575"/>
                </a:lnTo>
                <a:lnTo>
                  <a:pt x="1546" y="2205"/>
                </a:lnTo>
                <a:cubicBezTo>
                  <a:pt x="1641" y="1015"/>
                  <a:pt x="1939" y="188"/>
                  <a:pt x="2281" y="28"/>
                </a:cubicBezTo>
              </a:path>
            </a:pathLst>
          </a:custGeom>
          <a:solidFill>
            <a:srgbClr val="7F7F7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2" name="Shape 282"/>
          <p:cNvSpPr/>
          <p:nvPr/>
        </p:nvSpPr>
        <p:spPr>
          <a:xfrm>
            <a:off x="7804615" y="457200"/>
            <a:ext cx="1796583" cy="664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600" fill="norm" stroke="1" extrusionOk="0">
                <a:moveTo>
                  <a:pt x="19509" y="0"/>
                </a:moveTo>
                <a:lnTo>
                  <a:pt x="21494" y="0"/>
                </a:lnTo>
                <a:lnTo>
                  <a:pt x="21494" y="21600"/>
                </a:lnTo>
                <a:lnTo>
                  <a:pt x="729" y="20087"/>
                </a:lnTo>
                <a:cubicBezTo>
                  <a:pt x="205" y="20049"/>
                  <a:pt x="-106" y="19903"/>
                  <a:pt x="34" y="19760"/>
                </a:cubicBezTo>
                <a:lnTo>
                  <a:pt x="19509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83" name="image2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age2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age24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0400" y="635000"/>
            <a:ext cx="8763000" cy="640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457198" y="457201"/>
            <a:ext cx="8880553" cy="61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7658" y="21354"/>
                </a:lnTo>
                <a:cubicBezTo>
                  <a:pt x="17629" y="21508"/>
                  <a:pt x="17520" y="21600"/>
                  <a:pt x="17413" y="21559"/>
                </a:cubicBezTo>
                <a:lnTo>
                  <a:pt x="0" y="14786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8" name="Shape 288"/>
          <p:cNvSpPr/>
          <p:nvPr/>
        </p:nvSpPr>
        <p:spPr>
          <a:xfrm>
            <a:off x="457199" y="4740766"/>
            <a:ext cx="7197160" cy="257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0" y="0"/>
                </a:moveTo>
                <a:lnTo>
                  <a:pt x="21391" y="16043"/>
                </a:lnTo>
                <a:cubicBezTo>
                  <a:pt x="21522" y="16142"/>
                  <a:pt x="21600" y="16519"/>
                  <a:pt x="21565" y="16887"/>
                </a:cubicBezTo>
                <a:lnTo>
                  <a:pt x="21114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9" name="Shape 289"/>
          <p:cNvSpPr/>
          <p:nvPr/>
        </p:nvSpPr>
        <p:spPr>
          <a:xfrm>
            <a:off x="7600180" y="6719656"/>
            <a:ext cx="2001018" cy="595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5" fill="norm" stroke="1" extrusionOk="0">
                <a:moveTo>
                  <a:pt x="2281" y="28"/>
                </a:moveTo>
                <a:cubicBezTo>
                  <a:pt x="2395" y="-25"/>
                  <a:pt x="2514" y="-4"/>
                  <a:pt x="2632" y="102"/>
                </a:cubicBezTo>
                <a:lnTo>
                  <a:pt x="21600" y="17160"/>
                </a:lnTo>
                <a:lnTo>
                  <a:pt x="21600" y="21575"/>
                </a:lnTo>
                <a:lnTo>
                  <a:pt x="0" y="21575"/>
                </a:lnTo>
                <a:lnTo>
                  <a:pt x="1546" y="2205"/>
                </a:lnTo>
                <a:cubicBezTo>
                  <a:pt x="1641" y="1015"/>
                  <a:pt x="1939" y="188"/>
                  <a:pt x="2281" y="28"/>
                </a:cubicBezTo>
              </a:path>
            </a:pathLst>
          </a:custGeom>
          <a:solidFill>
            <a:srgbClr val="7F7F7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0" name="Shape 290"/>
          <p:cNvSpPr/>
          <p:nvPr/>
        </p:nvSpPr>
        <p:spPr>
          <a:xfrm>
            <a:off x="7804615" y="457200"/>
            <a:ext cx="1796583" cy="664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600" fill="norm" stroke="1" extrusionOk="0">
                <a:moveTo>
                  <a:pt x="19509" y="0"/>
                </a:moveTo>
                <a:lnTo>
                  <a:pt x="21494" y="0"/>
                </a:lnTo>
                <a:lnTo>
                  <a:pt x="21494" y="21600"/>
                </a:lnTo>
                <a:lnTo>
                  <a:pt x="729" y="20087"/>
                </a:lnTo>
                <a:cubicBezTo>
                  <a:pt x="205" y="20049"/>
                  <a:pt x="-106" y="19903"/>
                  <a:pt x="34" y="19760"/>
                </a:cubicBezTo>
                <a:lnTo>
                  <a:pt x="19509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91" name="image25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image25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image26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6900" y="609600"/>
            <a:ext cx="8801100" cy="6515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/>
        </p:nvSpPr>
        <p:spPr>
          <a:xfrm>
            <a:off x="457198" y="457201"/>
            <a:ext cx="8880553" cy="61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7658" y="21354"/>
                </a:lnTo>
                <a:cubicBezTo>
                  <a:pt x="17629" y="21508"/>
                  <a:pt x="17520" y="21600"/>
                  <a:pt x="17413" y="21559"/>
                </a:cubicBezTo>
                <a:lnTo>
                  <a:pt x="0" y="14786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6" name="Shape 296"/>
          <p:cNvSpPr/>
          <p:nvPr/>
        </p:nvSpPr>
        <p:spPr>
          <a:xfrm>
            <a:off x="457199" y="4740766"/>
            <a:ext cx="7197160" cy="257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0" y="0"/>
                </a:moveTo>
                <a:lnTo>
                  <a:pt x="21391" y="16043"/>
                </a:lnTo>
                <a:cubicBezTo>
                  <a:pt x="21522" y="16142"/>
                  <a:pt x="21600" y="16519"/>
                  <a:pt x="21565" y="16887"/>
                </a:cubicBezTo>
                <a:lnTo>
                  <a:pt x="21114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7" name="Shape 297"/>
          <p:cNvSpPr/>
          <p:nvPr/>
        </p:nvSpPr>
        <p:spPr>
          <a:xfrm>
            <a:off x="7600180" y="6719656"/>
            <a:ext cx="2001018" cy="595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5" fill="norm" stroke="1" extrusionOk="0">
                <a:moveTo>
                  <a:pt x="2281" y="28"/>
                </a:moveTo>
                <a:cubicBezTo>
                  <a:pt x="2395" y="-25"/>
                  <a:pt x="2514" y="-4"/>
                  <a:pt x="2632" y="102"/>
                </a:cubicBezTo>
                <a:lnTo>
                  <a:pt x="21600" y="17160"/>
                </a:lnTo>
                <a:lnTo>
                  <a:pt x="21600" y="21575"/>
                </a:lnTo>
                <a:lnTo>
                  <a:pt x="0" y="21575"/>
                </a:lnTo>
                <a:lnTo>
                  <a:pt x="1546" y="2205"/>
                </a:lnTo>
                <a:cubicBezTo>
                  <a:pt x="1641" y="1015"/>
                  <a:pt x="1939" y="188"/>
                  <a:pt x="2281" y="28"/>
                </a:cubicBezTo>
              </a:path>
            </a:pathLst>
          </a:custGeom>
          <a:solidFill>
            <a:srgbClr val="7F7F7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8" name="Shape 298"/>
          <p:cNvSpPr/>
          <p:nvPr/>
        </p:nvSpPr>
        <p:spPr>
          <a:xfrm>
            <a:off x="7804615" y="457200"/>
            <a:ext cx="1796583" cy="664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600" fill="norm" stroke="1" extrusionOk="0">
                <a:moveTo>
                  <a:pt x="19509" y="0"/>
                </a:moveTo>
                <a:lnTo>
                  <a:pt x="21494" y="0"/>
                </a:lnTo>
                <a:lnTo>
                  <a:pt x="21494" y="21600"/>
                </a:lnTo>
                <a:lnTo>
                  <a:pt x="729" y="20087"/>
                </a:lnTo>
                <a:cubicBezTo>
                  <a:pt x="205" y="20049"/>
                  <a:pt x="-106" y="19903"/>
                  <a:pt x="34" y="19760"/>
                </a:cubicBezTo>
                <a:lnTo>
                  <a:pt x="19509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99" name="image2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0" y="444500"/>
            <a:ext cx="51689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age28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age28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Shape 302"/>
          <p:cNvSpPr/>
          <p:nvPr/>
        </p:nvSpPr>
        <p:spPr>
          <a:xfrm>
            <a:off x="876299" y="1231900"/>
            <a:ext cx="2512617" cy="46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3700"/>
              </a:lnSpc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ПРОЕКТ 2013</a:t>
            </a:r>
          </a:p>
        </p:txBody>
      </p:sp>
      <p:sp>
        <p:nvSpPr>
          <p:cNvPr id="303" name="Shape 303"/>
          <p:cNvSpPr/>
          <p:nvPr/>
        </p:nvSpPr>
        <p:spPr>
          <a:xfrm>
            <a:off x="774700" y="2438399"/>
            <a:ext cx="4572993" cy="1604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Эргометр - гребля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Моделирование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5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Точность (погрешность)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457198" y="457201"/>
            <a:ext cx="8880553" cy="61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7658" y="21354"/>
                </a:lnTo>
                <a:cubicBezTo>
                  <a:pt x="17629" y="21508"/>
                  <a:pt x="17520" y="21600"/>
                  <a:pt x="17413" y="21559"/>
                </a:cubicBezTo>
                <a:lnTo>
                  <a:pt x="0" y="14786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Shape 60"/>
          <p:cNvSpPr/>
          <p:nvPr/>
        </p:nvSpPr>
        <p:spPr>
          <a:xfrm>
            <a:off x="457199" y="4740766"/>
            <a:ext cx="7197160" cy="257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0" y="0"/>
                </a:moveTo>
                <a:lnTo>
                  <a:pt x="21391" y="16043"/>
                </a:lnTo>
                <a:cubicBezTo>
                  <a:pt x="21522" y="16142"/>
                  <a:pt x="21600" y="16519"/>
                  <a:pt x="21565" y="16887"/>
                </a:cubicBezTo>
                <a:lnTo>
                  <a:pt x="21114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" name="Shape 61"/>
          <p:cNvSpPr/>
          <p:nvPr/>
        </p:nvSpPr>
        <p:spPr>
          <a:xfrm>
            <a:off x="7600180" y="6719656"/>
            <a:ext cx="2001018" cy="595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5" fill="norm" stroke="1" extrusionOk="0">
                <a:moveTo>
                  <a:pt x="2281" y="28"/>
                </a:moveTo>
                <a:cubicBezTo>
                  <a:pt x="2395" y="-25"/>
                  <a:pt x="2514" y="-4"/>
                  <a:pt x="2632" y="102"/>
                </a:cubicBezTo>
                <a:lnTo>
                  <a:pt x="21600" y="17160"/>
                </a:lnTo>
                <a:lnTo>
                  <a:pt x="21600" y="21575"/>
                </a:lnTo>
                <a:lnTo>
                  <a:pt x="0" y="21575"/>
                </a:lnTo>
                <a:lnTo>
                  <a:pt x="1546" y="2205"/>
                </a:lnTo>
                <a:cubicBezTo>
                  <a:pt x="1641" y="1015"/>
                  <a:pt x="1939" y="188"/>
                  <a:pt x="2281" y="28"/>
                </a:cubicBezTo>
              </a:path>
            </a:pathLst>
          </a:custGeom>
          <a:solidFill>
            <a:srgbClr val="7F7F7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" name="Shape 62"/>
          <p:cNvSpPr/>
          <p:nvPr/>
        </p:nvSpPr>
        <p:spPr>
          <a:xfrm>
            <a:off x="7804615" y="457200"/>
            <a:ext cx="1796583" cy="664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600" fill="norm" stroke="1" extrusionOk="0">
                <a:moveTo>
                  <a:pt x="19509" y="0"/>
                </a:moveTo>
                <a:lnTo>
                  <a:pt x="21494" y="0"/>
                </a:lnTo>
                <a:lnTo>
                  <a:pt x="21494" y="21600"/>
                </a:lnTo>
                <a:lnTo>
                  <a:pt x="729" y="20087"/>
                </a:lnTo>
                <a:cubicBezTo>
                  <a:pt x="205" y="20049"/>
                  <a:pt x="-106" y="19903"/>
                  <a:pt x="34" y="19760"/>
                </a:cubicBezTo>
                <a:lnTo>
                  <a:pt x="19509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63" name="image4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7300" y="2209800"/>
            <a:ext cx="4406900" cy="3746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mage5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age5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500" y="571500"/>
            <a:ext cx="9169400" cy="6883400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774699" y="1193799"/>
            <a:ext cx="1338066" cy="469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Семья</a:t>
            </a:r>
          </a:p>
        </p:txBody>
      </p:sp>
      <p:sp>
        <p:nvSpPr>
          <p:cNvPr id="67" name="Shape 67"/>
          <p:cNvSpPr/>
          <p:nvPr/>
        </p:nvSpPr>
        <p:spPr>
          <a:xfrm>
            <a:off x="774700" y="2273300"/>
            <a:ext cx="3933627" cy="933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Федерация плавания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3700"/>
              </a:lnSpc>
            </a:pP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Испании/CAR</a:t>
            </a:r>
          </a:p>
        </p:txBody>
      </p:sp>
      <p:sp>
        <p:nvSpPr>
          <p:cNvPr id="68" name="Shape 68"/>
          <p:cNvSpPr/>
          <p:nvPr/>
        </p:nvSpPr>
        <p:spPr>
          <a:xfrm>
            <a:off x="774700" y="3390900"/>
            <a:ext cx="2622352" cy="2069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Eloi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Gomez</a:t>
            </a:r>
            <a:endParaRPr sz="32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2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Inigo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Mujika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3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Raul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Arellano</a:t>
            </a:r>
            <a:endParaRPr sz="32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2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Ricci</a:t>
            </a:r>
          </a:p>
        </p:txBody>
      </p:sp>
      <p:sp>
        <p:nvSpPr>
          <p:cNvPr id="69" name="Shape 69"/>
          <p:cNvSpPr/>
          <p:nvPr/>
        </p:nvSpPr>
        <p:spPr>
          <a:xfrm>
            <a:off x="774699" y="6019799"/>
            <a:ext cx="3040064" cy="469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Bill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Sweetenham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/>
        </p:nvSpPr>
        <p:spPr>
          <a:xfrm>
            <a:off x="457198" y="457201"/>
            <a:ext cx="8880553" cy="61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7658" y="21354"/>
                </a:lnTo>
                <a:cubicBezTo>
                  <a:pt x="17629" y="21508"/>
                  <a:pt x="17520" y="21600"/>
                  <a:pt x="17413" y="21559"/>
                </a:cubicBezTo>
                <a:lnTo>
                  <a:pt x="0" y="14786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6" name="Shape 306"/>
          <p:cNvSpPr/>
          <p:nvPr/>
        </p:nvSpPr>
        <p:spPr>
          <a:xfrm>
            <a:off x="457199" y="4740766"/>
            <a:ext cx="7197160" cy="257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0" y="0"/>
                </a:moveTo>
                <a:lnTo>
                  <a:pt x="21391" y="16043"/>
                </a:lnTo>
                <a:cubicBezTo>
                  <a:pt x="21522" y="16142"/>
                  <a:pt x="21600" y="16519"/>
                  <a:pt x="21565" y="16887"/>
                </a:cubicBezTo>
                <a:lnTo>
                  <a:pt x="21114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7" name="Shape 307"/>
          <p:cNvSpPr/>
          <p:nvPr/>
        </p:nvSpPr>
        <p:spPr>
          <a:xfrm>
            <a:off x="7600180" y="6719656"/>
            <a:ext cx="2001018" cy="595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5" fill="norm" stroke="1" extrusionOk="0">
                <a:moveTo>
                  <a:pt x="2281" y="28"/>
                </a:moveTo>
                <a:cubicBezTo>
                  <a:pt x="2395" y="-25"/>
                  <a:pt x="2514" y="-4"/>
                  <a:pt x="2632" y="102"/>
                </a:cubicBezTo>
                <a:lnTo>
                  <a:pt x="21600" y="17160"/>
                </a:lnTo>
                <a:lnTo>
                  <a:pt x="21600" y="21575"/>
                </a:lnTo>
                <a:lnTo>
                  <a:pt x="0" y="21575"/>
                </a:lnTo>
                <a:lnTo>
                  <a:pt x="1546" y="2205"/>
                </a:lnTo>
                <a:cubicBezTo>
                  <a:pt x="1641" y="1015"/>
                  <a:pt x="1939" y="188"/>
                  <a:pt x="2281" y="28"/>
                </a:cubicBezTo>
              </a:path>
            </a:pathLst>
          </a:custGeom>
          <a:solidFill>
            <a:srgbClr val="7F7F7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8" name="Shape 308"/>
          <p:cNvSpPr/>
          <p:nvPr/>
        </p:nvSpPr>
        <p:spPr>
          <a:xfrm>
            <a:off x="7804615" y="457200"/>
            <a:ext cx="1796583" cy="664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600" fill="norm" stroke="1" extrusionOk="0">
                <a:moveTo>
                  <a:pt x="19509" y="0"/>
                </a:moveTo>
                <a:lnTo>
                  <a:pt x="21494" y="0"/>
                </a:lnTo>
                <a:lnTo>
                  <a:pt x="21494" y="21600"/>
                </a:lnTo>
                <a:lnTo>
                  <a:pt x="729" y="20087"/>
                </a:lnTo>
                <a:cubicBezTo>
                  <a:pt x="205" y="20049"/>
                  <a:pt x="-106" y="19903"/>
                  <a:pt x="34" y="19760"/>
                </a:cubicBezTo>
                <a:lnTo>
                  <a:pt x="19509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09" name="image29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image29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image30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700" y="660400"/>
            <a:ext cx="8724900" cy="652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/>
        </p:nvSpPr>
        <p:spPr>
          <a:xfrm>
            <a:off x="457198" y="457201"/>
            <a:ext cx="8880553" cy="61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7658" y="21354"/>
                </a:lnTo>
                <a:cubicBezTo>
                  <a:pt x="17629" y="21508"/>
                  <a:pt x="17520" y="21600"/>
                  <a:pt x="17413" y="21559"/>
                </a:cubicBezTo>
                <a:lnTo>
                  <a:pt x="0" y="14786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4" name="Shape 314"/>
          <p:cNvSpPr/>
          <p:nvPr/>
        </p:nvSpPr>
        <p:spPr>
          <a:xfrm>
            <a:off x="457199" y="4740766"/>
            <a:ext cx="7197160" cy="257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0" y="0"/>
                </a:moveTo>
                <a:lnTo>
                  <a:pt x="21391" y="16043"/>
                </a:lnTo>
                <a:cubicBezTo>
                  <a:pt x="21522" y="16142"/>
                  <a:pt x="21600" y="16519"/>
                  <a:pt x="21565" y="16887"/>
                </a:cubicBezTo>
                <a:lnTo>
                  <a:pt x="21114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5" name="Shape 315"/>
          <p:cNvSpPr/>
          <p:nvPr/>
        </p:nvSpPr>
        <p:spPr>
          <a:xfrm>
            <a:off x="7600180" y="6719656"/>
            <a:ext cx="2001018" cy="595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5" fill="norm" stroke="1" extrusionOk="0">
                <a:moveTo>
                  <a:pt x="2281" y="28"/>
                </a:moveTo>
                <a:cubicBezTo>
                  <a:pt x="2395" y="-25"/>
                  <a:pt x="2514" y="-4"/>
                  <a:pt x="2632" y="102"/>
                </a:cubicBezTo>
                <a:lnTo>
                  <a:pt x="21600" y="17160"/>
                </a:lnTo>
                <a:lnTo>
                  <a:pt x="21600" y="21575"/>
                </a:lnTo>
                <a:lnTo>
                  <a:pt x="0" y="21575"/>
                </a:lnTo>
                <a:lnTo>
                  <a:pt x="1546" y="2205"/>
                </a:lnTo>
                <a:cubicBezTo>
                  <a:pt x="1641" y="1015"/>
                  <a:pt x="1939" y="188"/>
                  <a:pt x="2281" y="28"/>
                </a:cubicBezTo>
              </a:path>
            </a:pathLst>
          </a:custGeom>
          <a:solidFill>
            <a:srgbClr val="7F7F7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6" name="Shape 316"/>
          <p:cNvSpPr/>
          <p:nvPr/>
        </p:nvSpPr>
        <p:spPr>
          <a:xfrm>
            <a:off x="7804615" y="457200"/>
            <a:ext cx="1796583" cy="664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600" fill="norm" stroke="1" extrusionOk="0">
                <a:moveTo>
                  <a:pt x="19509" y="0"/>
                </a:moveTo>
                <a:lnTo>
                  <a:pt x="21494" y="0"/>
                </a:lnTo>
                <a:lnTo>
                  <a:pt x="21494" y="21600"/>
                </a:lnTo>
                <a:lnTo>
                  <a:pt x="729" y="20087"/>
                </a:lnTo>
                <a:cubicBezTo>
                  <a:pt x="205" y="20049"/>
                  <a:pt x="-106" y="19903"/>
                  <a:pt x="34" y="19760"/>
                </a:cubicBezTo>
                <a:lnTo>
                  <a:pt x="19509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7" name="Shape 317"/>
          <p:cNvSpPr/>
          <p:nvPr/>
        </p:nvSpPr>
        <p:spPr>
          <a:xfrm>
            <a:off x="1197031" y="6475459"/>
            <a:ext cx="7610304" cy="2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18" name="Shape 318"/>
          <p:cNvSpPr/>
          <p:nvPr/>
        </p:nvSpPr>
        <p:spPr>
          <a:xfrm>
            <a:off x="1197031" y="5906037"/>
            <a:ext cx="7610304" cy="2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19" name="Shape 319"/>
          <p:cNvSpPr/>
          <p:nvPr/>
        </p:nvSpPr>
        <p:spPr>
          <a:xfrm>
            <a:off x="1197031" y="5332460"/>
            <a:ext cx="7610304" cy="2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20" name="Shape 320"/>
          <p:cNvSpPr/>
          <p:nvPr/>
        </p:nvSpPr>
        <p:spPr>
          <a:xfrm>
            <a:off x="1197031" y="4763037"/>
            <a:ext cx="7610304" cy="2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21" name="Shape 321"/>
          <p:cNvSpPr/>
          <p:nvPr/>
        </p:nvSpPr>
        <p:spPr>
          <a:xfrm>
            <a:off x="1197031" y="4193616"/>
            <a:ext cx="7610304" cy="2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22" name="Shape 322"/>
          <p:cNvSpPr/>
          <p:nvPr/>
        </p:nvSpPr>
        <p:spPr>
          <a:xfrm>
            <a:off x="1197031" y="3620037"/>
            <a:ext cx="7610304" cy="2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23" name="Shape 323"/>
          <p:cNvSpPr/>
          <p:nvPr/>
        </p:nvSpPr>
        <p:spPr>
          <a:xfrm>
            <a:off x="1197031" y="3050617"/>
            <a:ext cx="7610304" cy="2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24" name="Shape 324"/>
          <p:cNvSpPr/>
          <p:nvPr/>
        </p:nvSpPr>
        <p:spPr>
          <a:xfrm>
            <a:off x="1197031" y="2477036"/>
            <a:ext cx="7610304" cy="2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25" name="Shape 325"/>
          <p:cNvSpPr/>
          <p:nvPr/>
        </p:nvSpPr>
        <p:spPr>
          <a:xfrm flipV="1">
            <a:off x="1196356" y="2478718"/>
            <a:ext cx="2" cy="4569177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26" name="Shape 326"/>
          <p:cNvSpPr/>
          <p:nvPr/>
        </p:nvSpPr>
        <p:spPr>
          <a:xfrm>
            <a:off x="1155469" y="7047893"/>
            <a:ext cx="40890" cy="2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27" name="Shape 327"/>
          <p:cNvSpPr/>
          <p:nvPr/>
        </p:nvSpPr>
        <p:spPr>
          <a:xfrm>
            <a:off x="1155469" y="6475459"/>
            <a:ext cx="40890" cy="2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28" name="Shape 328"/>
          <p:cNvSpPr/>
          <p:nvPr/>
        </p:nvSpPr>
        <p:spPr>
          <a:xfrm>
            <a:off x="1155469" y="5906037"/>
            <a:ext cx="40890" cy="2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29" name="Shape 329"/>
          <p:cNvSpPr/>
          <p:nvPr/>
        </p:nvSpPr>
        <p:spPr>
          <a:xfrm>
            <a:off x="1155469" y="5332460"/>
            <a:ext cx="40890" cy="2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30" name="Shape 330"/>
          <p:cNvSpPr/>
          <p:nvPr/>
        </p:nvSpPr>
        <p:spPr>
          <a:xfrm>
            <a:off x="1155469" y="4763037"/>
            <a:ext cx="40890" cy="2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31" name="Shape 331"/>
          <p:cNvSpPr/>
          <p:nvPr/>
        </p:nvSpPr>
        <p:spPr>
          <a:xfrm>
            <a:off x="1155469" y="4193616"/>
            <a:ext cx="40890" cy="2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32" name="Shape 332"/>
          <p:cNvSpPr/>
          <p:nvPr/>
        </p:nvSpPr>
        <p:spPr>
          <a:xfrm>
            <a:off x="1155469" y="3620037"/>
            <a:ext cx="40890" cy="2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33" name="Shape 333"/>
          <p:cNvSpPr/>
          <p:nvPr/>
        </p:nvSpPr>
        <p:spPr>
          <a:xfrm>
            <a:off x="1155469" y="3050617"/>
            <a:ext cx="40890" cy="2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34" name="Shape 334"/>
          <p:cNvSpPr/>
          <p:nvPr/>
        </p:nvSpPr>
        <p:spPr>
          <a:xfrm>
            <a:off x="1155469" y="2477036"/>
            <a:ext cx="40890" cy="2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35" name="Shape 335"/>
          <p:cNvSpPr/>
          <p:nvPr/>
        </p:nvSpPr>
        <p:spPr>
          <a:xfrm>
            <a:off x="1196356" y="7047893"/>
            <a:ext cx="7611183" cy="2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36" name="Shape 336"/>
          <p:cNvSpPr/>
          <p:nvPr/>
        </p:nvSpPr>
        <p:spPr>
          <a:xfrm>
            <a:off x="1197033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37" name="Shape 337"/>
          <p:cNvSpPr/>
          <p:nvPr/>
        </p:nvSpPr>
        <p:spPr>
          <a:xfrm>
            <a:off x="1284315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38" name="Shape 338"/>
          <p:cNvSpPr/>
          <p:nvPr/>
        </p:nvSpPr>
        <p:spPr>
          <a:xfrm>
            <a:off x="1371599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39" name="Shape 339"/>
          <p:cNvSpPr/>
          <p:nvPr/>
        </p:nvSpPr>
        <p:spPr>
          <a:xfrm>
            <a:off x="1463038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40" name="Shape 340"/>
          <p:cNvSpPr/>
          <p:nvPr/>
        </p:nvSpPr>
        <p:spPr>
          <a:xfrm>
            <a:off x="1550323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41" name="Shape 341"/>
          <p:cNvSpPr/>
          <p:nvPr/>
        </p:nvSpPr>
        <p:spPr>
          <a:xfrm>
            <a:off x="1637606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42" name="Shape 342"/>
          <p:cNvSpPr/>
          <p:nvPr/>
        </p:nvSpPr>
        <p:spPr>
          <a:xfrm>
            <a:off x="1729046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43" name="Shape 343"/>
          <p:cNvSpPr/>
          <p:nvPr/>
        </p:nvSpPr>
        <p:spPr>
          <a:xfrm>
            <a:off x="1816330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44" name="Shape 344"/>
          <p:cNvSpPr/>
          <p:nvPr/>
        </p:nvSpPr>
        <p:spPr>
          <a:xfrm>
            <a:off x="1903614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45" name="Shape 345"/>
          <p:cNvSpPr/>
          <p:nvPr/>
        </p:nvSpPr>
        <p:spPr>
          <a:xfrm>
            <a:off x="1990897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46" name="Shape 346"/>
          <p:cNvSpPr/>
          <p:nvPr/>
        </p:nvSpPr>
        <p:spPr>
          <a:xfrm>
            <a:off x="2082337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47" name="Shape 347"/>
          <p:cNvSpPr/>
          <p:nvPr/>
        </p:nvSpPr>
        <p:spPr>
          <a:xfrm>
            <a:off x="2169621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48" name="Shape 348"/>
          <p:cNvSpPr/>
          <p:nvPr/>
        </p:nvSpPr>
        <p:spPr>
          <a:xfrm>
            <a:off x="2256905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49" name="Shape 349"/>
          <p:cNvSpPr/>
          <p:nvPr/>
        </p:nvSpPr>
        <p:spPr>
          <a:xfrm>
            <a:off x="2348344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50" name="Shape 350"/>
          <p:cNvSpPr/>
          <p:nvPr/>
        </p:nvSpPr>
        <p:spPr>
          <a:xfrm>
            <a:off x="2435628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51" name="Shape 351"/>
          <p:cNvSpPr/>
          <p:nvPr/>
        </p:nvSpPr>
        <p:spPr>
          <a:xfrm>
            <a:off x="2522912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52" name="Shape 352"/>
          <p:cNvSpPr/>
          <p:nvPr/>
        </p:nvSpPr>
        <p:spPr>
          <a:xfrm>
            <a:off x="2614352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53" name="Shape 353"/>
          <p:cNvSpPr/>
          <p:nvPr/>
        </p:nvSpPr>
        <p:spPr>
          <a:xfrm>
            <a:off x="2701635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54" name="Shape 354"/>
          <p:cNvSpPr/>
          <p:nvPr/>
        </p:nvSpPr>
        <p:spPr>
          <a:xfrm>
            <a:off x="2788917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55" name="Shape 355"/>
          <p:cNvSpPr/>
          <p:nvPr/>
        </p:nvSpPr>
        <p:spPr>
          <a:xfrm>
            <a:off x="2876201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56" name="Shape 356"/>
          <p:cNvSpPr/>
          <p:nvPr/>
        </p:nvSpPr>
        <p:spPr>
          <a:xfrm>
            <a:off x="2967643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57" name="Shape 357"/>
          <p:cNvSpPr/>
          <p:nvPr/>
        </p:nvSpPr>
        <p:spPr>
          <a:xfrm>
            <a:off x="3054924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58" name="Shape 358"/>
          <p:cNvSpPr/>
          <p:nvPr/>
        </p:nvSpPr>
        <p:spPr>
          <a:xfrm>
            <a:off x="3142208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59" name="Shape 359"/>
          <p:cNvSpPr/>
          <p:nvPr/>
        </p:nvSpPr>
        <p:spPr>
          <a:xfrm>
            <a:off x="3233648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60" name="Shape 360"/>
          <p:cNvSpPr/>
          <p:nvPr/>
        </p:nvSpPr>
        <p:spPr>
          <a:xfrm>
            <a:off x="3320934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61" name="Shape 361"/>
          <p:cNvSpPr/>
          <p:nvPr/>
        </p:nvSpPr>
        <p:spPr>
          <a:xfrm>
            <a:off x="3408217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62" name="Shape 362"/>
          <p:cNvSpPr/>
          <p:nvPr/>
        </p:nvSpPr>
        <p:spPr>
          <a:xfrm>
            <a:off x="3495499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63" name="Shape 363"/>
          <p:cNvSpPr/>
          <p:nvPr/>
        </p:nvSpPr>
        <p:spPr>
          <a:xfrm>
            <a:off x="3586941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64" name="Shape 364"/>
          <p:cNvSpPr/>
          <p:nvPr/>
        </p:nvSpPr>
        <p:spPr>
          <a:xfrm>
            <a:off x="3674224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65" name="Shape 365"/>
          <p:cNvSpPr/>
          <p:nvPr/>
        </p:nvSpPr>
        <p:spPr>
          <a:xfrm>
            <a:off x="3761506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66" name="Shape 366"/>
          <p:cNvSpPr/>
          <p:nvPr/>
        </p:nvSpPr>
        <p:spPr>
          <a:xfrm>
            <a:off x="3852948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67" name="Shape 367"/>
          <p:cNvSpPr/>
          <p:nvPr/>
        </p:nvSpPr>
        <p:spPr>
          <a:xfrm>
            <a:off x="3940230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68" name="Shape 368"/>
          <p:cNvSpPr/>
          <p:nvPr/>
        </p:nvSpPr>
        <p:spPr>
          <a:xfrm>
            <a:off x="4027515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69" name="Shape 369"/>
          <p:cNvSpPr/>
          <p:nvPr/>
        </p:nvSpPr>
        <p:spPr>
          <a:xfrm>
            <a:off x="4118955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70" name="Shape 370"/>
          <p:cNvSpPr/>
          <p:nvPr/>
        </p:nvSpPr>
        <p:spPr>
          <a:xfrm>
            <a:off x="4206240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71" name="Shape 371"/>
          <p:cNvSpPr/>
          <p:nvPr/>
        </p:nvSpPr>
        <p:spPr>
          <a:xfrm>
            <a:off x="4293522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72" name="Shape 372"/>
          <p:cNvSpPr/>
          <p:nvPr/>
        </p:nvSpPr>
        <p:spPr>
          <a:xfrm>
            <a:off x="4380805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73" name="Shape 373"/>
          <p:cNvSpPr/>
          <p:nvPr/>
        </p:nvSpPr>
        <p:spPr>
          <a:xfrm>
            <a:off x="4472246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74" name="Shape 374"/>
          <p:cNvSpPr/>
          <p:nvPr/>
        </p:nvSpPr>
        <p:spPr>
          <a:xfrm>
            <a:off x="4559529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75" name="Shape 375"/>
          <p:cNvSpPr/>
          <p:nvPr/>
        </p:nvSpPr>
        <p:spPr>
          <a:xfrm>
            <a:off x="4646814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76" name="Shape 376"/>
          <p:cNvSpPr/>
          <p:nvPr/>
        </p:nvSpPr>
        <p:spPr>
          <a:xfrm>
            <a:off x="4738254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77" name="Shape 377"/>
          <p:cNvSpPr/>
          <p:nvPr/>
        </p:nvSpPr>
        <p:spPr>
          <a:xfrm>
            <a:off x="4825536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78" name="Shape 378"/>
          <p:cNvSpPr/>
          <p:nvPr/>
        </p:nvSpPr>
        <p:spPr>
          <a:xfrm>
            <a:off x="4912821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79" name="Shape 379"/>
          <p:cNvSpPr/>
          <p:nvPr/>
        </p:nvSpPr>
        <p:spPr>
          <a:xfrm>
            <a:off x="5000104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80" name="Shape 380"/>
          <p:cNvSpPr/>
          <p:nvPr/>
        </p:nvSpPr>
        <p:spPr>
          <a:xfrm>
            <a:off x="5091543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81" name="Shape 381"/>
          <p:cNvSpPr/>
          <p:nvPr/>
        </p:nvSpPr>
        <p:spPr>
          <a:xfrm>
            <a:off x="5178828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82" name="Shape 382"/>
          <p:cNvSpPr/>
          <p:nvPr/>
        </p:nvSpPr>
        <p:spPr>
          <a:xfrm>
            <a:off x="5266111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83" name="Shape 383"/>
          <p:cNvSpPr/>
          <p:nvPr/>
        </p:nvSpPr>
        <p:spPr>
          <a:xfrm>
            <a:off x="5357552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84" name="Shape 384"/>
          <p:cNvSpPr/>
          <p:nvPr/>
        </p:nvSpPr>
        <p:spPr>
          <a:xfrm>
            <a:off x="5444835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85" name="Shape 385"/>
          <p:cNvSpPr/>
          <p:nvPr/>
        </p:nvSpPr>
        <p:spPr>
          <a:xfrm>
            <a:off x="5532118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86" name="Shape 386"/>
          <p:cNvSpPr/>
          <p:nvPr/>
        </p:nvSpPr>
        <p:spPr>
          <a:xfrm>
            <a:off x="5619403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87" name="Shape 387"/>
          <p:cNvSpPr/>
          <p:nvPr/>
        </p:nvSpPr>
        <p:spPr>
          <a:xfrm>
            <a:off x="5710842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88" name="Shape 388"/>
          <p:cNvSpPr/>
          <p:nvPr/>
        </p:nvSpPr>
        <p:spPr>
          <a:xfrm>
            <a:off x="5798125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89" name="Shape 389"/>
          <p:cNvSpPr/>
          <p:nvPr/>
        </p:nvSpPr>
        <p:spPr>
          <a:xfrm>
            <a:off x="5885410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90" name="Shape 390"/>
          <p:cNvSpPr/>
          <p:nvPr/>
        </p:nvSpPr>
        <p:spPr>
          <a:xfrm>
            <a:off x="5976849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91" name="Shape 391"/>
          <p:cNvSpPr/>
          <p:nvPr/>
        </p:nvSpPr>
        <p:spPr>
          <a:xfrm>
            <a:off x="6064134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92" name="Shape 392"/>
          <p:cNvSpPr/>
          <p:nvPr/>
        </p:nvSpPr>
        <p:spPr>
          <a:xfrm>
            <a:off x="6151417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93" name="Shape 393"/>
          <p:cNvSpPr/>
          <p:nvPr/>
        </p:nvSpPr>
        <p:spPr>
          <a:xfrm>
            <a:off x="6242856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94" name="Shape 394"/>
          <p:cNvSpPr/>
          <p:nvPr/>
        </p:nvSpPr>
        <p:spPr>
          <a:xfrm>
            <a:off x="6330141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95" name="Shape 395"/>
          <p:cNvSpPr/>
          <p:nvPr/>
        </p:nvSpPr>
        <p:spPr>
          <a:xfrm>
            <a:off x="6417424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96" name="Shape 396"/>
          <p:cNvSpPr/>
          <p:nvPr/>
        </p:nvSpPr>
        <p:spPr>
          <a:xfrm>
            <a:off x="6504706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97" name="Shape 397"/>
          <p:cNvSpPr/>
          <p:nvPr/>
        </p:nvSpPr>
        <p:spPr>
          <a:xfrm>
            <a:off x="6596146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98" name="Shape 398"/>
          <p:cNvSpPr/>
          <p:nvPr/>
        </p:nvSpPr>
        <p:spPr>
          <a:xfrm>
            <a:off x="6683432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99" name="Shape 399"/>
          <p:cNvSpPr/>
          <p:nvPr/>
        </p:nvSpPr>
        <p:spPr>
          <a:xfrm>
            <a:off x="6770713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00" name="Shape 400"/>
          <p:cNvSpPr/>
          <p:nvPr/>
        </p:nvSpPr>
        <p:spPr>
          <a:xfrm>
            <a:off x="6862154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01" name="Shape 401"/>
          <p:cNvSpPr/>
          <p:nvPr/>
        </p:nvSpPr>
        <p:spPr>
          <a:xfrm>
            <a:off x="6949439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02" name="Shape 402"/>
          <p:cNvSpPr/>
          <p:nvPr/>
        </p:nvSpPr>
        <p:spPr>
          <a:xfrm>
            <a:off x="7036720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03" name="Shape 403"/>
          <p:cNvSpPr/>
          <p:nvPr/>
        </p:nvSpPr>
        <p:spPr>
          <a:xfrm>
            <a:off x="7124006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04" name="Shape 404"/>
          <p:cNvSpPr/>
          <p:nvPr/>
        </p:nvSpPr>
        <p:spPr>
          <a:xfrm>
            <a:off x="7215444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05" name="Shape 405"/>
          <p:cNvSpPr/>
          <p:nvPr/>
        </p:nvSpPr>
        <p:spPr>
          <a:xfrm>
            <a:off x="7302730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06" name="Shape 406"/>
          <p:cNvSpPr/>
          <p:nvPr/>
        </p:nvSpPr>
        <p:spPr>
          <a:xfrm>
            <a:off x="7390014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07" name="Shape 407"/>
          <p:cNvSpPr/>
          <p:nvPr/>
        </p:nvSpPr>
        <p:spPr>
          <a:xfrm>
            <a:off x="7481454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08" name="Shape 408"/>
          <p:cNvSpPr/>
          <p:nvPr/>
        </p:nvSpPr>
        <p:spPr>
          <a:xfrm>
            <a:off x="7568737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09" name="Shape 409"/>
          <p:cNvSpPr/>
          <p:nvPr/>
        </p:nvSpPr>
        <p:spPr>
          <a:xfrm>
            <a:off x="7656020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10" name="Shape 410"/>
          <p:cNvSpPr/>
          <p:nvPr/>
        </p:nvSpPr>
        <p:spPr>
          <a:xfrm>
            <a:off x="7747461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11" name="Shape 411"/>
          <p:cNvSpPr/>
          <p:nvPr/>
        </p:nvSpPr>
        <p:spPr>
          <a:xfrm>
            <a:off x="7834744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12" name="Shape 412"/>
          <p:cNvSpPr/>
          <p:nvPr/>
        </p:nvSpPr>
        <p:spPr>
          <a:xfrm>
            <a:off x="7922028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13" name="Shape 413"/>
          <p:cNvSpPr/>
          <p:nvPr/>
        </p:nvSpPr>
        <p:spPr>
          <a:xfrm>
            <a:off x="8009311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14" name="Shape 414"/>
          <p:cNvSpPr/>
          <p:nvPr/>
        </p:nvSpPr>
        <p:spPr>
          <a:xfrm>
            <a:off x="8100752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15" name="Shape 415"/>
          <p:cNvSpPr/>
          <p:nvPr/>
        </p:nvSpPr>
        <p:spPr>
          <a:xfrm>
            <a:off x="8188034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16" name="Shape 416"/>
          <p:cNvSpPr/>
          <p:nvPr/>
        </p:nvSpPr>
        <p:spPr>
          <a:xfrm>
            <a:off x="8275318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17" name="Shape 417"/>
          <p:cNvSpPr/>
          <p:nvPr/>
        </p:nvSpPr>
        <p:spPr>
          <a:xfrm>
            <a:off x="8366758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18" name="Shape 418"/>
          <p:cNvSpPr/>
          <p:nvPr/>
        </p:nvSpPr>
        <p:spPr>
          <a:xfrm>
            <a:off x="8454042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19" name="Shape 419"/>
          <p:cNvSpPr/>
          <p:nvPr/>
        </p:nvSpPr>
        <p:spPr>
          <a:xfrm>
            <a:off x="8541325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20" name="Shape 420"/>
          <p:cNvSpPr/>
          <p:nvPr/>
        </p:nvSpPr>
        <p:spPr>
          <a:xfrm>
            <a:off x="8628611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21" name="Shape 421"/>
          <p:cNvSpPr/>
          <p:nvPr/>
        </p:nvSpPr>
        <p:spPr>
          <a:xfrm>
            <a:off x="8720049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22" name="Shape 422"/>
          <p:cNvSpPr/>
          <p:nvPr/>
        </p:nvSpPr>
        <p:spPr>
          <a:xfrm>
            <a:off x="8807335" y="7049037"/>
            <a:ext cx="2" cy="29096"/>
          </a:xfrm>
          <a:prstGeom prst="line">
            <a:avLst/>
          </a:prstGeom>
          <a:ln w="12700">
            <a:solidFill>
              <a:srgbClr val="BCBCB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23" name="Shape 423"/>
          <p:cNvSpPr/>
          <p:nvPr/>
        </p:nvSpPr>
        <p:spPr>
          <a:xfrm>
            <a:off x="9047480" y="4419098"/>
            <a:ext cx="243842" cy="3"/>
          </a:xfrm>
          <a:prstGeom prst="line">
            <a:avLst/>
          </a:prstGeom>
          <a:ln w="50800">
            <a:solidFill>
              <a:srgbClr val="5590B0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24" name="Shape 424"/>
          <p:cNvSpPr/>
          <p:nvPr/>
        </p:nvSpPr>
        <p:spPr>
          <a:xfrm>
            <a:off x="9047480" y="4668306"/>
            <a:ext cx="243842" cy="3"/>
          </a:xfrm>
          <a:prstGeom prst="line">
            <a:avLst/>
          </a:prstGeom>
          <a:ln w="50800">
            <a:solidFill>
              <a:srgbClr val="BB7416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25" name="Shape 425"/>
          <p:cNvSpPr/>
          <p:nvPr/>
        </p:nvSpPr>
        <p:spPr>
          <a:xfrm>
            <a:off x="9047480" y="4917514"/>
            <a:ext cx="243842" cy="2"/>
          </a:xfrm>
          <a:prstGeom prst="line">
            <a:avLst/>
          </a:prstGeom>
          <a:ln w="50800">
            <a:solidFill>
              <a:srgbClr val="BC4A00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426" name="image3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5400" y="3136900"/>
            <a:ext cx="7239000" cy="3924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7" name="image3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image32.jpeg"/>
          <p:cNvPicPr/>
          <p:nvPr/>
        </p:nvPicPr>
        <p:blipFill>
          <a:blip r:embed="rId3">
            <a:alphaModFix amt="99237"/>
            <a:extLst/>
          </a:blip>
          <a:stretch>
            <a:fillRect/>
          </a:stretch>
        </p:blipFill>
        <p:spPr>
          <a:xfrm>
            <a:off x="34859" y="404206"/>
            <a:ext cx="10051168" cy="7545338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Shape 429"/>
          <p:cNvSpPr/>
          <p:nvPr/>
        </p:nvSpPr>
        <p:spPr>
          <a:xfrm rot="16200000">
            <a:off x="520503" y="4586769"/>
            <a:ext cx="379128" cy="150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200"/>
              </a:lnSpc>
              <a:defRPr b="1"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/>
            </a:pPr>
            <a:r>
              <a:rPr b="1" sz="1000"/>
              <a:t>m/s    </a:t>
            </a:r>
          </a:p>
        </p:txBody>
      </p:sp>
      <p:sp>
        <p:nvSpPr>
          <p:cNvPr id="430" name="Shape 430"/>
          <p:cNvSpPr/>
          <p:nvPr/>
        </p:nvSpPr>
        <p:spPr>
          <a:xfrm>
            <a:off x="1917700" y="7111999"/>
            <a:ext cx="6997552" cy="15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200"/>
              </a:lnSpc>
            </a:pPr>
            <a:r>
              <a: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r>
              <a:rPr sz="80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r>
              <a:rPr sz="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r>
            <a:r>
              <a:rPr sz="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r>
            <a:r>
              <a:rPr sz="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r>
            <a:r>
              <a:rPr sz="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r>
            <a:r>
              <a:rPr sz="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r>
            <a:r>
              <a:rPr sz="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r>
            <a:r>
              <a:rPr sz="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r>
            <a:r>
              <a:rPr sz="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r>
            <a:r>
              <a:rPr sz="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r>
            <a:r>
              <a:rPr sz="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r>
            <a:r>
              <a:rPr sz="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</a:t>
            </a:r>
            <a:r>
              <a:rPr sz="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</a:t>
            </a:r>
            <a:r>
              <a:rPr sz="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37</a:t>
            </a:r>
            <a:r>
              <a:rPr sz="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39</a:t>
            </a:r>
            <a:r>
              <a:rPr sz="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41</a:t>
            </a:r>
            <a:r>
              <a:rPr b="1" sz="1000">
                <a:latin typeface="Calibri"/>
                <a:ea typeface="Calibri"/>
                <a:cs typeface="Calibri"/>
                <a:sym typeface="Calibri"/>
              </a:rPr>
              <a:t>Stroke    </a:t>
            </a:r>
            <a:r>
              <a:rPr sz="8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47</a:t>
            </a:r>
            <a:r>
              <a:rPr sz="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49</a:t>
            </a:r>
            <a:r>
              <a:rPr sz="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51</a:t>
            </a:r>
            <a:r>
              <a:rPr sz="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53</a:t>
            </a:r>
            <a:r>
              <a:rPr sz="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55</a:t>
            </a:r>
            <a:r>
              <a:rPr sz="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57</a:t>
            </a:r>
            <a:r>
              <a:rPr sz="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59</a:t>
            </a:r>
            <a:r>
              <a:rPr sz="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61</a:t>
            </a:r>
            <a:r>
              <a:rPr sz="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63</a:t>
            </a:r>
            <a:r>
              <a:rPr sz="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65</a:t>
            </a:r>
            <a:r>
              <a:rPr sz="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67</a:t>
            </a:r>
            <a:r>
              <a:rPr sz="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69</a:t>
            </a:r>
            <a:r>
              <a:rPr sz="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71</a:t>
            </a:r>
            <a:r>
              <a:rPr sz="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73</a:t>
            </a:r>
            <a:r>
              <a:rPr sz="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75</a:t>
            </a:r>
            <a:r>
              <a:rPr sz="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77</a:t>
            </a:r>
            <a:r>
              <a:rPr sz="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79</a:t>
            </a:r>
            <a:r>
              <a:rPr sz="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81</a:t>
            </a:r>
            <a:r>
              <a:rPr sz="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83</a:t>
            </a:r>
            <a:r>
              <a:rPr sz="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85</a:t>
            </a:r>
          </a:p>
        </p:txBody>
      </p:sp>
      <p:sp>
        <p:nvSpPr>
          <p:cNvPr id="431" name="Shape 431"/>
          <p:cNvSpPr/>
          <p:nvPr/>
        </p:nvSpPr>
        <p:spPr>
          <a:xfrm>
            <a:off x="901700" y="6972299"/>
            <a:ext cx="171450" cy="13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100"/>
              </a:lnSpc>
              <a:defRPr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FFFFFF"/>
                </a:solidFill>
              </a:rPr>
              <a:t>2,4</a:t>
            </a:r>
          </a:p>
        </p:txBody>
      </p:sp>
      <p:sp>
        <p:nvSpPr>
          <p:cNvPr id="432" name="Shape 432"/>
          <p:cNvSpPr/>
          <p:nvPr/>
        </p:nvSpPr>
        <p:spPr>
          <a:xfrm>
            <a:off x="838200" y="2552699"/>
            <a:ext cx="266700" cy="4043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100"/>
              </a:lnSpc>
              <a:tabLst>
                <a:tab pos="63500" algn="l"/>
              </a:tabLst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2,8</a:t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400"/>
              </a:lnSpc>
              <a:tabLst>
                <a:tab pos="63500" algn="l"/>
              </a:tabLst>
            </a:pPr>
            <a:r>
              <a:rPr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2,75</a:t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400"/>
              </a:lnSpc>
              <a:tabLst>
                <a:tab pos="63500" algn="l"/>
              </a:tabLst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2,7</a:t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400"/>
              </a:lnSpc>
              <a:tabLst>
                <a:tab pos="63500" algn="l"/>
              </a:tabLst>
            </a:pPr>
            <a:r>
              <a:rPr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2,65</a:t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400"/>
              </a:lnSpc>
              <a:tabLst>
                <a:tab pos="63500" algn="l"/>
              </a:tabLst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2,6</a:t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400"/>
              </a:lnSpc>
              <a:tabLst>
                <a:tab pos="63500" algn="l"/>
              </a:tabLst>
            </a:pPr>
            <a:r>
              <a:rPr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2,55</a:t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400"/>
              </a:lnSpc>
              <a:tabLst>
                <a:tab pos="63500" algn="l"/>
              </a:tabLst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2,5</a:t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400"/>
              </a:lnSpc>
              <a:tabLst>
                <a:tab pos="63500" algn="l"/>
              </a:tabLst>
            </a:pPr>
            <a:r>
              <a:rPr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2,45</a:t>
            </a:r>
          </a:p>
        </p:txBody>
      </p:sp>
      <p:sp>
        <p:nvSpPr>
          <p:cNvPr id="433" name="Shape 433"/>
          <p:cNvSpPr/>
          <p:nvPr/>
        </p:nvSpPr>
        <p:spPr>
          <a:xfrm>
            <a:off x="1206500" y="7112000"/>
            <a:ext cx="1270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900"/>
              </a:lnSpc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34" name="Shape 434"/>
          <p:cNvSpPr/>
          <p:nvPr/>
        </p:nvSpPr>
        <p:spPr>
          <a:xfrm>
            <a:off x="1384300" y="7112000"/>
            <a:ext cx="1270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900"/>
              </a:lnSpc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35" name="Shape 435"/>
          <p:cNvSpPr/>
          <p:nvPr/>
        </p:nvSpPr>
        <p:spPr>
          <a:xfrm>
            <a:off x="1562100" y="7112000"/>
            <a:ext cx="1270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900"/>
              </a:lnSpc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436" name="Shape 436"/>
          <p:cNvSpPr/>
          <p:nvPr/>
        </p:nvSpPr>
        <p:spPr>
          <a:xfrm>
            <a:off x="1739900" y="7112000"/>
            <a:ext cx="1270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900"/>
              </a:lnSpc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437" name="Shape 437"/>
          <p:cNvSpPr/>
          <p:nvPr/>
        </p:nvSpPr>
        <p:spPr>
          <a:xfrm>
            <a:off x="4902200" y="7112000"/>
            <a:ext cx="2921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900"/>
              </a:lnSpc>
            </a:pPr>
            <a:r>
              <a: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43</a:t>
            </a:r>
            <a:r>
              <a:rPr sz="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45</a:t>
            </a:r>
          </a:p>
        </p:txBody>
      </p:sp>
      <p:sp>
        <p:nvSpPr>
          <p:cNvPr id="438" name="Shape 438"/>
          <p:cNvSpPr/>
          <p:nvPr/>
        </p:nvSpPr>
        <p:spPr>
          <a:xfrm>
            <a:off x="9309100" y="4368800"/>
            <a:ext cx="142987" cy="601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100"/>
              </a:lnSpc>
            </a:pPr>
            <a:r>
              <a:rPr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1ª</a:t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900"/>
              </a:lnSpc>
            </a:pPr>
            <a:r>
              <a:rPr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2ª</a:t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900"/>
              </a:lnSpc>
            </a:pPr>
            <a:r>
              <a:rPr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3ª</a:t>
            </a:r>
          </a:p>
        </p:txBody>
      </p:sp>
      <p:sp>
        <p:nvSpPr>
          <p:cNvPr id="439" name="Shape 439"/>
          <p:cNvSpPr/>
          <p:nvPr/>
        </p:nvSpPr>
        <p:spPr>
          <a:xfrm>
            <a:off x="711199" y="419099"/>
            <a:ext cx="1051596" cy="17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b="1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1200">
                <a:solidFill>
                  <a:srgbClr val="FFFFFF"/>
                </a:solidFill>
              </a:rPr>
              <a:t>Спортсмен:    </a:t>
            </a:r>
          </a:p>
        </p:txBody>
      </p:sp>
      <p:sp>
        <p:nvSpPr>
          <p:cNvPr id="440" name="Shape 440"/>
          <p:cNvSpPr/>
          <p:nvPr/>
        </p:nvSpPr>
        <p:spPr>
          <a:xfrm>
            <a:off x="2082800" y="419099"/>
            <a:ext cx="613817" cy="17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Mireia    </a:t>
            </a:r>
          </a:p>
        </p:txBody>
      </p:sp>
      <p:sp>
        <p:nvSpPr>
          <p:cNvPr id="441" name="Shape 441"/>
          <p:cNvSpPr/>
          <p:nvPr/>
        </p:nvSpPr>
        <p:spPr>
          <a:xfrm>
            <a:off x="3606800" y="419099"/>
            <a:ext cx="1499642" cy="17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400"/>
              </a:lnSpc>
            </a:pPr>
            <a:r>
              <a:rPr b="1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Дата:    </a:t>
            </a: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18/06/13    </a:t>
            </a:r>
          </a:p>
        </p:txBody>
      </p:sp>
      <p:sp>
        <p:nvSpPr>
          <p:cNvPr id="442" name="Shape 442"/>
          <p:cNvSpPr/>
          <p:nvPr/>
        </p:nvSpPr>
        <p:spPr>
          <a:xfrm>
            <a:off x="457199" y="1257299"/>
            <a:ext cx="621334" cy="17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Серия    </a:t>
            </a:r>
          </a:p>
        </p:txBody>
      </p:sp>
      <p:sp>
        <p:nvSpPr>
          <p:cNvPr id="443" name="Shape 443"/>
          <p:cNvSpPr/>
          <p:nvPr/>
        </p:nvSpPr>
        <p:spPr>
          <a:xfrm>
            <a:off x="1066799" y="1079499"/>
            <a:ext cx="753717" cy="35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4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Число    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4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гребков    </a:t>
            </a:r>
          </a:p>
        </p:txBody>
      </p:sp>
      <p:sp>
        <p:nvSpPr>
          <p:cNvPr id="444" name="Shape 444"/>
          <p:cNvSpPr/>
          <p:nvPr/>
        </p:nvSpPr>
        <p:spPr>
          <a:xfrm>
            <a:off x="1676400" y="901699"/>
            <a:ext cx="6651567" cy="531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ts val="1400"/>
              </a:lnSpc>
              <a:tabLst>
                <a:tab pos="609600" algn="l"/>
              </a:tabLst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 </a:t>
            </a: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</a:t>
            </a: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Число               Время        Вода        Возд.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400"/>
              </a:lnSpc>
              <a:tabLst>
                <a:tab pos="609600" algn="l"/>
              </a:tabLst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Общая    </a:t>
            </a: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Скорость</a:t>
            </a: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Длина  Мощь   Работа гребков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400"/>
              </a:lnSpc>
              <a:tabLst>
                <a:tab pos="609600" algn="l"/>
              </a:tabLst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дист[м]    </a:t>
            </a: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м/с     гребка (м) W          [J]    </a:t>
            </a: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 мин.    </a:t>
            </a:r>
          </a:p>
        </p:txBody>
      </p:sp>
      <p:sp>
        <p:nvSpPr>
          <p:cNvPr id="445" name="Shape 445"/>
          <p:cNvSpPr/>
          <p:nvPr/>
        </p:nvSpPr>
        <p:spPr>
          <a:xfrm>
            <a:off x="5333999" y="1079499"/>
            <a:ext cx="5391275" cy="35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400"/>
              </a:lnSpc>
              <a:tabLst>
                <a:tab pos="609600" algn="l"/>
              </a:tabLst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Вода     гребка       расст. </a:t>
            </a: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время     Обшая</a:t>
            </a: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 Время    </a:t>
            </a: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 Clock    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400"/>
              </a:lnSpc>
              <a:tabLst>
                <a:tab pos="609600" algn="l"/>
              </a:tabLst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 %       [сек]         [м]        (сек)    </a:t>
            </a: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работа[J]    </a:t>
            </a: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гребка[sec]    Ame[sec]    </a:t>
            </a:r>
          </a:p>
        </p:txBody>
      </p:sp>
      <p:sp>
        <p:nvSpPr>
          <p:cNvPr id="446" name="Shape 446"/>
          <p:cNvSpPr/>
          <p:nvPr/>
        </p:nvSpPr>
        <p:spPr>
          <a:xfrm>
            <a:off x="457200" y="1549399"/>
            <a:ext cx="378148" cy="757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4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1ª    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7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2ª    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20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3ª    </a:t>
            </a:r>
          </a:p>
        </p:txBody>
      </p:sp>
      <p:sp>
        <p:nvSpPr>
          <p:cNvPr id="447" name="Shape 447"/>
          <p:cNvSpPr/>
          <p:nvPr/>
        </p:nvSpPr>
        <p:spPr>
          <a:xfrm>
            <a:off x="1320799" y="1549399"/>
            <a:ext cx="1409528" cy="757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4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86,00    </a:t>
            </a: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236,88    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7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81,00    </a:t>
            </a: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235,03    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20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81,00    </a:t>
            </a: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237,73    </a:t>
            </a:r>
          </a:p>
        </p:txBody>
      </p:sp>
      <p:sp>
        <p:nvSpPr>
          <p:cNvPr id="448" name="Shape 448"/>
          <p:cNvSpPr/>
          <p:nvPr/>
        </p:nvSpPr>
        <p:spPr>
          <a:xfrm>
            <a:off x="2616199" y="1549399"/>
            <a:ext cx="537990" cy="757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4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2,55    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7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2,57    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20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2,60    </a:t>
            </a:r>
          </a:p>
        </p:txBody>
      </p:sp>
      <p:sp>
        <p:nvSpPr>
          <p:cNvPr id="449" name="Shape 449"/>
          <p:cNvSpPr/>
          <p:nvPr/>
        </p:nvSpPr>
        <p:spPr>
          <a:xfrm>
            <a:off x="3225799" y="1549399"/>
            <a:ext cx="537990" cy="757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4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2,82    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7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2,90    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20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2,93    </a:t>
            </a:r>
          </a:p>
        </p:txBody>
      </p:sp>
      <p:sp>
        <p:nvSpPr>
          <p:cNvPr id="450" name="Shape 450"/>
          <p:cNvSpPr/>
          <p:nvPr/>
        </p:nvSpPr>
        <p:spPr>
          <a:xfrm>
            <a:off x="3759199" y="1549399"/>
            <a:ext cx="617911" cy="757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4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49,05    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7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49,33    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20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50,94    </a:t>
            </a:r>
          </a:p>
        </p:txBody>
      </p:sp>
      <p:sp>
        <p:nvSpPr>
          <p:cNvPr id="451" name="Shape 451"/>
          <p:cNvSpPr/>
          <p:nvPr/>
        </p:nvSpPr>
        <p:spPr>
          <a:xfrm>
            <a:off x="4368799" y="1549399"/>
            <a:ext cx="617911" cy="757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4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54,68    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7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55,78    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20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57,68    </a:t>
            </a:r>
          </a:p>
        </p:txBody>
      </p:sp>
      <p:sp>
        <p:nvSpPr>
          <p:cNvPr id="452" name="Shape 452"/>
          <p:cNvSpPr/>
          <p:nvPr/>
        </p:nvSpPr>
        <p:spPr>
          <a:xfrm>
            <a:off x="4978399" y="1549399"/>
            <a:ext cx="617911" cy="757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4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55,21    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7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53,26    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20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53,27    </a:t>
            </a:r>
          </a:p>
        </p:txBody>
      </p:sp>
      <p:sp>
        <p:nvSpPr>
          <p:cNvPr id="453" name="Shape 453"/>
          <p:cNvSpPr/>
          <p:nvPr/>
        </p:nvSpPr>
        <p:spPr>
          <a:xfrm>
            <a:off x="5587999" y="1549399"/>
            <a:ext cx="617911" cy="757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4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34,13    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7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33,55    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20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35,76    </a:t>
            </a:r>
          </a:p>
        </p:txBody>
      </p:sp>
      <p:sp>
        <p:nvSpPr>
          <p:cNvPr id="454" name="Shape 454"/>
          <p:cNvSpPr/>
          <p:nvPr/>
        </p:nvSpPr>
        <p:spPr>
          <a:xfrm>
            <a:off x="6273799" y="1549399"/>
            <a:ext cx="537990" cy="757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4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1,11    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7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1,13    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20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1,13    </a:t>
            </a:r>
          </a:p>
        </p:txBody>
      </p:sp>
      <p:sp>
        <p:nvSpPr>
          <p:cNvPr id="455" name="Shape 455"/>
          <p:cNvSpPr/>
          <p:nvPr/>
        </p:nvSpPr>
        <p:spPr>
          <a:xfrm>
            <a:off x="6883399" y="1549399"/>
            <a:ext cx="537990" cy="757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4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0,95    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7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0,97    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20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1,05    </a:t>
            </a:r>
          </a:p>
        </p:txBody>
      </p:sp>
      <p:sp>
        <p:nvSpPr>
          <p:cNvPr id="456" name="Shape 456"/>
          <p:cNvSpPr/>
          <p:nvPr/>
        </p:nvSpPr>
        <p:spPr>
          <a:xfrm>
            <a:off x="7492999" y="1549399"/>
            <a:ext cx="1333328" cy="757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4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0,73    </a:t>
            </a: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4627,59    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7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0,75    </a:t>
            </a: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4517,85    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20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0,73    </a:t>
            </a: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4671,82    </a:t>
            </a:r>
          </a:p>
        </p:txBody>
      </p:sp>
      <p:sp>
        <p:nvSpPr>
          <p:cNvPr id="457" name="Shape 457"/>
          <p:cNvSpPr/>
          <p:nvPr/>
        </p:nvSpPr>
        <p:spPr>
          <a:xfrm>
            <a:off x="8635999" y="1549399"/>
            <a:ext cx="617911" cy="757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4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92,47    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7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91,46    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20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91,52    </a:t>
            </a:r>
          </a:p>
        </p:txBody>
      </p:sp>
      <p:sp>
        <p:nvSpPr>
          <p:cNvPr id="458" name="Shape 458"/>
          <p:cNvSpPr/>
          <p:nvPr/>
        </p:nvSpPr>
        <p:spPr>
          <a:xfrm>
            <a:off x="9245599" y="1549399"/>
            <a:ext cx="617911" cy="757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4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92,47    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7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91,46    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2000"/>
              </a:lnSpc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91,52    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/>
          <p:nvPr/>
        </p:nvSpPr>
        <p:spPr>
          <a:xfrm>
            <a:off x="457198" y="457201"/>
            <a:ext cx="8880553" cy="61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7658" y="21354"/>
                </a:lnTo>
                <a:cubicBezTo>
                  <a:pt x="17629" y="21508"/>
                  <a:pt x="17520" y="21600"/>
                  <a:pt x="17413" y="21559"/>
                </a:cubicBezTo>
                <a:lnTo>
                  <a:pt x="0" y="14786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1" name="Shape 461"/>
          <p:cNvSpPr/>
          <p:nvPr/>
        </p:nvSpPr>
        <p:spPr>
          <a:xfrm>
            <a:off x="457199" y="4740766"/>
            <a:ext cx="7197160" cy="257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0" y="0"/>
                </a:moveTo>
                <a:lnTo>
                  <a:pt x="21391" y="16043"/>
                </a:lnTo>
                <a:cubicBezTo>
                  <a:pt x="21522" y="16142"/>
                  <a:pt x="21600" y="16519"/>
                  <a:pt x="21565" y="16887"/>
                </a:cubicBezTo>
                <a:lnTo>
                  <a:pt x="21114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2" name="Shape 462"/>
          <p:cNvSpPr/>
          <p:nvPr/>
        </p:nvSpPr>
        <p:spPr>
          <a:xfrm>
            <a:off x="7600180" y="6719656"/>
            <a:ext cx="2001018" cy="595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5" fill="norm" stroke="1" extrusionOk="0">
                <a:moveTo>
                  <a:pt x="2281" y="28"/>
                </a:moveTo>
                <a:cubicBezTo>
                  <a:pt x="2395" y="-25"/>
                  <a:pt x="2514" y="-4"/>
                  <a:pt x="2632" y="102"/>
                </a:cubicBezTo>
                <a:lnTo>
                  <a:pt x="21600" y="17160"/>
                </a:lnTo>
                <a:lnTo>
                  <a:pt x="21600" y="21575"/>
                </a:lnTo>
                <a:lnTo>
                  <a:pt x="0" y="21575"/>
                </a:lnTo>
                <a:lnTo>
                  <a:pt x="1546" y="2205"/>
                </a:lnTo>
                <a:cubicBezTo>
                  <a:pt x="1641" y="1015"/>
                  <a:pt x="1939" y="188"/>
                  <a:pt x="2281" y="28"/>
                </a:cubicBezTo>
              </a:path>
            </a:pathLst>
          </a:custGeom>
          <a:solidFill>
            <a:srgbClr val="7F7F7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3" name="Shape 463"/>
          <p:cNvSpPr/>
          <p:nvPr/>
        </p:nvSpPr>
        <p:spPr>
          <a:xfrm>
            <a:off x="7804615" y="457200"/>
            <a:ext cx="1796583" cy="664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600" fill="norm" stroke="1" extrusionOk="0">
                <a:moveTo>
                  <a:pt x="19509" y="0"/>
                </a:moveTo>
                <a:lnTo>
                  <a:pt x="21494" y="0"/>
                </a:lnTo>
                <a:lnTo>
                  <a:pt x="21494" y="21600"/>
                </a:lnTo>
                <a:lnTo>
                  <a:pt x="729" y="20087"/>
                </a:lnTo>
                <a:cubicBezTo>
                  <a:pt x="205" y="20049"/>
                  <a:pt x="-106" y="19903"/>
                  <a:pt x="34" y="19760"/>
                </a:cubicBezTo>
                <a:lnTo>
                  <a:pt x="19509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464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sp>
        <p:nvSpPr>
          <p:cNvPr id="466" name="Shape 466"/>
          <p:cNvSpPr/>
          <p:nvPr/>
        </p:nvSpPr>
        <p:spPr>
          <a:xfrm>
            <a:off x="604737" y="990600"/>
            <a:ext cx="8848528" cy="1403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  <a:tabLst>
                <a:tab pos="266700" algn="l"/>
              </a:tabLst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Определите контрольные значения для того, 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3700"/>
              </a:lnSpc>
              <a:tabLst>
                <a:tab pos="266700" algn="l"/>
              </a:tabLst>
            </a:pP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чтобы получить пропорцию между тренировками 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3700"/>
              </a:lnSpc>
              <a:tabLst>
                <a:tab pos="266700" algn="l"/>
              </a:tabLst>
            </a:pP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воде и на суше (годовой план).</a:t>
            </a:r>
          </a:p>
        </p:txBody>
      </p:sp>
      <p:sp>
        <p:nvSpPr>
          <p:cNvPr id="467" name="Shape 467"/>
          <p:cNvSpPr/>
          <p:nvPr/>
        </p:nvSpPr>
        <p:spPr>
          <a:xfrm>
            <a:off x="623887" y="2527300"/>
            <a:ext cx="8824318" cy="933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Лучшее фото на велотренажере - соотношение с повышением скорости плавания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</a:p>
        </p:txBody>
      </p:sp>
      <p:sp>
        <p:nvSpPr>
          <p:cNvPr id="468" name="Shape 468"/>
          <p:cNvSpPr/>
          <p:nvPr/>
        </p:nvSpPr>
        <p:spPr>
          <a:xfrm>
            <a:off x="573681" y="3594098"/>
            <a:ext cx="8924728" cy="1403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Лучшее фото с йо-йо или приседаниями с 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3700"/>
              </a:lnSpc>
            </a:pP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выпрыгом - соотношение со скоростью на старте/в повороте</a:t>
            </a:r>
          </a:p>
        </p:txBody>
      </p:sp>
      <p:sp>
        <p:nvSpPr>
          <p:cNvPr id="469" name="Shape 469"/>
          <p:cNvSpPr/>
          <p:nvPr/>
        </p:nvSpPr>
        <p:spPr>
          <a:xfrm>
            <a:off x="616696" y="4762499"/>
            <a:ext cx="7900195" cy="1517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  <a:tabLst>
                <a:tab pos="266700" algn="l"/>
              </a:tabLst>
            </a:pP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200"/>
              </a:lnSpc>
              <a:tabLst>
                <a:tab pos="266700" algn="l"/>
              </a:tabLst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Моделирование:15м меньше чем за 6 сек - </a:t>
            </a:r>
            <a:endParaRPr sz="32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200"/>
              </a:lnSpc>
              <a:tabLst>
                <a:tab pos="266700" algn="l"/>
              </a:tabLst>
            </a:pP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прыжок на Х см?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/>
          <p:nvPr/>
        </p:nvSpPr>
        <p:spPr>
          <a:xfrm>
            <a:off x="457198" y="457201"/>
            <a:ext cx="8880553" cy="61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7658" y="21354"/>
                </a:lnTo>
                <a:cubicBezTo>
                  <a:pt x="17629" y="21508"/>
                  <a:pt x="17520" y="21600"/>
                  <a:pt x="17413" y="21559"/>
                </a:cubicBezTo>
                <a:lnTo>
                  <a:pt x="0" y="14786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2" name="Shape 472"/>
          <p:cNvSpPr/>
          <p:nvPr/>
        </p:nvSpPr>
        <p:spPr>
          <a:xfrm>
            <a:off x="457199" y="4740766"/>
            <a:ext cx="7197160" cy="257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0" y="0"/>
                </a:moveTo>
                <a:lnTo>
                  <a:pt x="21391" y="16043"/>
                </a:lnTo>
                <a:cubicBezTo>
                  <a:pt x="21522" y="16142"/>
                  <a:pt x="21600" y="16519"/>
                  <a:pt x="21565" y="16887"/>
                </a:cubicBezTo>
                <a:lnTo>
                  <a:pt x="21114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3" name="Shape 473"/>
          <p:cNvSpPr/>
          <p:nvPr/>
        </p:nvSpPr>
        <p:spPr>
          <a:xfrm>
            <a:off x="7600180" y="6719656"/>
            <a:ext cx="2001018" cy="595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5" fill="norm" stroke="1" extrusionOk="0">
                <a:moveTo>
                  <a:pt x="2281" y="28"/>
                </a:moveTo>
                <a:cubicBezTo>
                  <a:pt x="2395" y="-25"/>
                  <a:pt x="2514" y="-4"/>
                  <a:pt x="2632" y="102"/>
                </a:cubicBezTo>
                <a:lnTo>
                  <a:pt x="21600" y="17160"/>
                </a:lnTo>
                <a:lnTo>
                  <a:pt x="21600" y="21575"/>
                </a:lnTo>
                <a:lnTo>
                  <a:pt x="0" y="21575"/>
                </a:lnTo>
                <a:lnTo>
                  <a:pt x="1546" y="2205"/>
                </a:lnTo>
                <a:cubicBezTo>
                  <a:pt x="1641" y="1015"/>
                  <a:pt x="1939" y="188"/>
                  <a:pt x="2281" y="28"/>
                </a:cubicBezTo>
              </a:path>
            </a:pathLst>
          </a:custGeom>
          <a:solidFill>
            <a:srgbClr val="7F7F7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4" name="Shape 474"/>
          <p:cNvSpPr/>
          <p:nvPr/>
        </p:nvSpPr>
        <p:spPr>
          <a:xfrm>
            <a:off x="7804615" y="457200"/>
            <a:ext cx="1796583" cy="664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600" fill="norm" stroke="1" extrusionOk="0">
                <a:moveTo>
                  <a:pt x="19509" y="0"/>
                </a:moveTo>
                <a:lnTo>
                  <a:pt x="21494" y="0"/>
                </a:lnTo>
                <a:lnTo>
                  <a:pt x="21494" y="21600"/>
                </a:lnTo>
                <a:lnTo>
                  <a:pt x="729" y="20087"/>
                </a:lnTo>
                <a:cubicBezTo>
                  <a:pt x="205" y="20049"/>
                  <a:pt x="-106" y="19903"/>
                  <a:pt x="34" y="19760"/>
                </a:cubicBezTo>
                <a:lnTo>
                  <a:pt x="19509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475" name="image3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6" name="image3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7" name="image34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00" y="584200"/>
            <a:ext cx="8924326" cy="660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/>
          <p:nvPr/>
        </p:nvSpPr>
        <p:spPr>
          <a:xfrm>
            <a:off x="457200" y="942600"/>
            <a:ext cx="3471666" cy="6372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fill="norm" stroke="1" extrusionOk="0">
                <a:moveTo>
                  <a:pt x="0" y="0"/>
                </a:moveTo>
                <a:lnTo>
                  <a:pt x="21168" y="3126"/>
                </a:lnTo>
                <a:cubicBezTo>
                  <a:pt x="21439" y="3166"/>
                  <a:pt x="21600" y="3319"/>
                  <a:pt x="21527" y="3467"/>
                </a:cubicBezTo>
                <a:lnTo>
                  <a:pt x="1255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0" name="Shape 480"/>
          <p:cNvSpPr/>
          <p:nvPr/>
        </p:nvSpPr>
        <p:spPr>
          <a:xfrm>
            <a:off x="457198" y="457200"/>
            <a:ext cx="3869512" cy="1321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54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9698" y="20469"/>
                </a:lnTo>
                <a:cubicBezTo>
                  <a:pt x="19632" y="21180"/>
                  <a:pt x="19380" y="21600"/>
                  <a:pt x="19136" y="21408"/>
                </a:cubicBezTo>
                <a:lnTo>
                  <a:pt x="0" y="6357"/>
                </a:lnTo>
                <a:lnTo>
                  <a:pt x="0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1" name="Shape 481"/>
          <p:cNvSpPr/>
          <p:nvPr/>
        </p:nvSpPr>
        <p:spPr>
          <a:xfrm>
            <a:off x="2568435" y="6816722"/>
            <a:ext cx="2052155" cy="498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0" fill="norm" stroke="1" extrusionOk="0">
                <a:moveTo>
                  <a:pt x="1963" y="33"/>
                </a:moveTo>
                <a:cubicBezTo>
                  <a:pt x="2074" y="-30"/>
                  <a:pt x="2190" y="-4"/>
                  <a:pt x="2305" y="124"/>
                </a:cubicBezTo>
                <a:lnTo>
                  <a:pt x="21600" y="21570"/>
                </a:lnTo>
                <a:lnTo>
                  <a:pt x="0" y="21570"/>
                </a:lnTo>
                <a:lnTo>
                  <a:pt x="1246" y="2626"/>
                </a:lnTo>
                <a:cubicBezTo>
                  <a:pt x="1339" y="1206"/>
                  <a:pt x="1629" y="220"/>
                  <a:pt x="1963" y="33"/>
                </a:cubicBezTo>
              </a:path>
            </a:pathLst>
          </a:custGeom>
          <a:solidFill>
            <a:srgbClr val="CCCCC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2" name="Shape 482"/>
          <p:cNvSpPr/>
          <p:nvPr/>
        </p:nvSpPr>
        <p:spPr>
          <a:xfrm>
            <a:off x="2757138" y="457200"/>
            <a:ext cx="6844061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600" fill="norm" stroke="1" extrusionOk="0">
                <a:moveTo>
                  <a:pt x="5270" y="0"/>
                </a:moveTo>
                <a:lnTo>
                  <a:pt x="21572" y="0"/>
                </a:lnTo>
                <a:lnTo>
                  <a:pt x="21572" y="21600"/>
                </a:lnTo>
                <a:lnTo>
                  <a:pt x="7005" y="21600"/>
                </a:lnTo>
                <a:lnTo>
                  <a:pt x="192" y="19759"/>
                </a:lnTo>
                <a:cubicBezTo>
                  <a:pt x="54" y="19722"/>
                  <a:pt x="-28" y="19580"/>
                  <a:pt x="9" y="19442"/>
                </a:cubicBezTo>
                <a:lnTo>
                  <a:pt x="5270" y="0"/>
                </a:lnTo>
              </a:path>
            </a:pathLst>
          </a:custGeom>
          <a:solidFill>
            <a:srgbClr val="7F7F7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483" name="image35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84600" y="1447800"/>
            <a:ext cx="4889500" cy="4851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4" name="image36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5" name="image36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sp>
        <p:nvSpPr>
          <p:cNvPr id="486" name="Shape 486"/>
          <p:cNvSpPr/>
          <p:nvPr/>
        </p:nvSpPr>
        <p:spPr>
          <a:xfrm>
            <a:off x="4787899" y="5295900"/>
            <a:ext cx="2098900" cy="531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4500"/>
              </a:lnSpc>
              <a:defRPr sz="27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EA022"/>
                </a:solidFill>
              </a:rPr>
              <a:t>Д.Брейлсфорд</a:t>
            </a:r>
          </a:p>
        </p:txBody>
      </p:sp>
      <p:sp>
        <p:nvSpPr>
          <p:cNvPr id="487" name="Shape 487"/>
          <p:cNvSpPr/>
          <p:nvPr/>
        </p:nvSpPr>
        <p:spPr>
          <a:xfrm>
            <a:off x="4470399" y="2844799"/>
            <a:ext cx="5317438" cy="210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4200"/>
              </a:lnSpc>
            </a:pPr>
            <a:r>
              <a:rPr sz="27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“Это означает, что нужно отнимать </a:t>
            </a:r>
            <a:endParaRPr sz="27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200"/>
              </a:lnSpc>
            </a:pPr>
            <a:r>
              <a:rPr sz="27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1% от всего, что делаете; </a:t>
            </a:r>
            <a:endParaRPr sz="27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200"/>
              </a:lnSpc>
            </a:pPr>
            <a:r>
              <a:rPr sz="27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добиваться прибавления в 1% ко </a:t>
            </a:r>
            <a:endParaRPr sz="27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200"/>
              </a:lnSpc>
            </a:pPr>
            <a:r>
              <a:rPr sz="27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всему, что вы делаете”.</a:t>
            </a:r>
          </a:p>
        </p:txBody>
      </p:sp>
      <p:sp>
        <p:nvSpPr>
          <p:cNvPr id="488" name="Shape 488"/>
          <p:cNvSpPr/>
          <p:nvPr/>
        </p:nvSpPr>
        <p:spPr>
          <a:xfrm>
            <a:off x="4315052" y="1155437"/>
            <a:ext cx="4998888" cy="1765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lnSpc>
                <a:spcPts val="4500"/>
              </a:lnSpc>
            </a:pPr>
            <a:r>
              <a:rPr sz="27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“Достижение результата за счет</a:t>
            </a:r>
            <a:endParaRPr sz="27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500"/>
              </a:lnSpc>
            </a:pPr>
            <a:r>
              <a:rPr sz="27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накопления минимальных улучшений”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/>
          <p:nvPr/>
        </p:nvSpPr>
        <p:spPr>
          <a:xfrm>
            <a:off x="457198" y="457201"/>
            <a:ext cx="8880553" cy="61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7658" y="21354"/>
                </a:lnTo>
                <a:cubicBezTo>
                  <a:pt x="17629" y="21508"/>
                  <a:pt x="17520" y="21600"/>
                  <a:pt x="17413" y="21559"/>
                </a:cubicBezTo>
                <a:lnTo>
                  <a:pt x="0" y="14786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1" name="Shape 491"/>
          <p:cNvSpPr/>
          <p:nvPr/>
        </p:nvSpPr>
        <p:spPr>
          <a:xfrm>
            <a:off x="457199" y="4740766"/>
            <a:ext cx="7197160" cy="257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0" y="0"/>
                </a:moveTo>
                <a:lnTo>
                  <a:pt x="21391" y="16043"/>
                </a:lnTo>
                <a:cubicBezTo>
                  <a:pt x="21522" y="16142"/>
                  <a:pt x="21600" y="16519"/>
                  <a:pt x="21565" y="16887"/>
                </a:cubicBezTo>
                <a:lnTo>
                  <a:pt x="21114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2" name="Shape 492"/>
          <p:cNvSpPr/>
          <p:nvPr/>
        </p:nvSpPr>
        <p:spPr>
          <a:xfrm>
            <a:off x="7600180" y="6719656"/>
            <a:ext cx="2001018" cy="595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5" fill="norm" stroke="1" extrusionOk="0">
                <a:moveTo>
                  <a:pt x="2281" y="28"/>
                </a:moveTo>
                <a:cubicBezTo>
                  <a:pt x="2395" y="-25"/>
                  <a:pt x="2514" y="-4"/>
                  <a:pt x="2632" y="102"/>
                </a:cubicBezTo>
                <a:lnTo>
                  <a:pt x="21600" y="17160"/>
                </a:lnTo>
                <a:lnTo>
                  <a:pt x="21600" y="21575"/>
                </a:lnTo>
                <a:lnTo>
                  <a:pt x="0" y="21575"/>
                </a:lnTo>
                <a:lnTo>
                  <a:pt x="1546" y="2205"/>
                </a:lnTo>
                <a:cubicBezTo>
                  <a:pt x="1641" y="1015"/>
                  <a:pt x="1939" y="188"/>
                  <a:pt x="2281" y="28"/>
                </a:cubicBezTo>
              </a:path>
            </a:pathLst>
          </a:custGeom>
          <a:solidFill>
            <a:srgbClr val="7F7F7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3" name="Shape 493"/>
          <p:cNvSpPr/>
          <p:nvPr/>
        </p:nvSpPr>
        <p:spPr>
          <a:xfrm>
            <a:off x="7804615" y="457200"/>
            <a:ext cx="1796583" cy="664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600" fill="norm" stroke="1" extrusionOk="0">
                <a:moveTo>
                  <a:pt x="19509" y="0"/>
                </a:moveTo>
                <a:lnTo>
                  <a:pt x="21494" y="0"/>
                </a:lnTo>
                <a:lnTo>
                  <a:pt x="21494" y="21600"/>
                </a:lnTo>
                <a:lnTo>
                  <a:pt x="729" y="20087"/>
                </a:lnTo>
                <a:cubicBezTo>
                  <a:pt x="205" y="20049"/>
                  <a:pt x="-106" y="19903"/>
                  <a:pt x="34" y="19760"/>
                </a:cubicBezTo>
                <a:lnTo>
                  <a:pt x="19509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494" name="image3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32400" y="1955800"/>
            <a:ext cx="4127500" cy="359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" name="image38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6" name="image38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sp>
        <p:nvSpPr>
          <p:cNvPr id="497" name="Shape 497"/>
          <p:cNvSpPr/>
          <p:nvPr/>
        </p:nvSpPr>
        <p:spPr>
          <a:xfrm>
            <a:off x="774699" y="1320799"/>
            <a:ext cx="2374505" cy="1602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0,71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2011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5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1,19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2012</a:t>
            </a:r>
            <a:endParaRPr sz="32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0,19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2013</a:t>
            </a:r>
          </a:p>
        </p:txBody>
      </p:sp>
      <p:sp>
        <p:nvSpPr>
          <p:cNvPr id="498" name="Shape 498"/>
          <p:cNvSpPr/>
          <p:nvPr/>
        </p:nvSpPr>
        <p:spPr>
          <a:xfrm>
            <a:off x="774699" y="3632200"/>
            <a:ext cx="3296842" cy="1030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Объем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Детали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Ответственность</a:t>
            </a:r>
          </a:p>
        </p:txBody>
      </p:sp>
      <p:sp>
        <p:nvSpPr>
          <p:cNvPr id="499" name="Shape 499"/>
          <p:cNvSpPr/>
          <p:nvPr/>
        </p:nvSpPr>
        <p:spPr>
          <a:xfrm>
            <a:off x="774700" y="5410200"/>
            <a:ext cx="6556375" cy="1627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Управление спортсменами</a:t>
            </a:r>
            <a:endParaRPr sz="32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Управление процессом тренировки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Подготовка и проведение сезона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/>
        </p:nvSpPr>
        <p:spPr>
          <a:xfrm>
            <a:off x="457198" y="457201"/>
            <a:ext cx="8880553" cy="61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7658" y="21354"/>
                </a:lnTo>
                <a:cubicBezTo>
                  <a:pt x="17629" y="21508"/>
                  <a:pt x="17520" y="21600"/>
                  <a:pt x="17413" y="21559"/>
                </a:cubicBezTo>
                <a:lnTo>
                  <a:pt x="0" y="14786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2" name="Shape 502"/>
          <p:cNvSpPr/>
          <p:nvPr/>
        </p:nvSpPr>
        <p:spPr>
          <a:xfrm>
            <a:off x="457199" y="4740766"/>
            <a:ext cx="7197160" cy="257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0" y="0"/>
                </a:moveTo>
                <a:lnTo>
                  <a:pt x="21391" y="16043"/>
                </a:lnTo>
                <a:cubicBezTo>
                  <a:pt x="21522" y="16142"/>
                  <a:pt x="21600" y="16519"/>
                  <a:pt x="21565" y="16887"/>
                </a:cubicBezTo>
                <a:lnTo>
                  <a:pt x="21114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3" name="Shape 503"/>
          <p:cNvSpPr/>
          <p:nvPr/>
        </p:nvSpPr>
        <p:spPr>
          <a:xfrm>
            <a:off x="7600180" y="6719656"/>
            <a:ext cx="2001018" cy="595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5" fill="norm" stroke="1" extrusionOk="0">
                <a:moveTo>
                  <a:pt x="2281" y="28"/>
                </a:moveTo>
                <a:cubicBezTo>
                  <a:pt x="2395" y="-25"/>
                  <a:pt x="2514" y="-4"/>
                  <a:pt x="2632" y="102"/>
                </a:cubicBezTo>
                <a:lnTo>
                  <a:pt x="21600" y="17160"/>
                </a:lnTo>
                <a:lnTo>
                  <a:pt x="21600" y="21575"/>
                </a:lnTo>
                <a:lnTo>
                  <a:pt x="0" y="21575"/>
                </a:lnTo>
                <a:lnTo>
                  <a:pt x="1546" y="2205"/>
                </a:lnTo>
                <a:cubicBezTo>
                  <a:pt x="1641" y="1015"/>
                  <a:pt x="1939" y="188"/>
                  <a:pt x="2281" y="28"/>
                </a:cubicBezTo>
              </a:path>
            </a:pathLst>
          </a:custGeom>
          <a:solidFill>
            <a:srgbClr val="7F7F7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4" name="Shape 504"/>
          <p:cNvSpPr/>
          <p:nvPr/>
        </p:nvSpPr>
        <p:spPr>
          <a:xfrm>
            <a:off x="7804615" y="457200"/>
            <a:ext cx="1796583" cy="664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600" fill="norm" stroke="1" extrusionOk="0">
                <a:moveTo>
                  <a:pt x="19509" y="0"/>
                </a:moveTo>
                <a:lnTo>
                  <a:pt x="21494" y="0"/>
                </a:lnTo>
                <a:lnTo>
                  <a:pt x="21494" y="21600"/>
                </a:lnTo>
                <a:lnTo>
                  <a:pt x="729" y="20087"/>
                </a:lnTo>
                <a:cubicBezTo>
                  <a:pt x="205" y="20049"/>
                  <a:pt x="-106" y="19903"/>
                  <a:pt x="34" y="19760"/>
                </a:cubicBezTo>
                <a:lnTo>
                  <a:pt x="19509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505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6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502409"/>
            <a:ext cx="9015115" cy="6767581"/>
          </a:xfrm>
          <a:prstGeom prst="rect">
            <a:avLst/>
          </a:prstGeom>
          <a:ln w="12700">
            <a:miter lim="400000"/>
          </a:ln>
        </p:spPr>
      </p:pic>
      <p:sp>
        <p:nvSpPr>
          <p:cNvPr id="507" name="Shape 507"/>
          <p:cNvSpPr/>
          <p:nvPr/>
        </p:nvSpPr>
        <p:spPr>
          <a:xfrm>
            <a:off x="723899" y="939799"/>
            <a:ext cx="195661" cy="3529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400"/>
              </a:lnSpc>
            </a:pP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endParaRPr sz="3200">
              <a:solidFill>
                <a:srgbClr val="76C5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3500"/>
              </a:lnSpc>
            </a:pP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endParaRPr sz="3200">
              <a:solidFill>
                <a:srgbClr val="76C5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3600"/>
              </a:lnSpc>
            </a:pP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endParaRPr sz="3200">
              <a:solidFill>
                <a:srgbClr val="76C5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3600"/>
              </a:lnSpc>
            </a:pPr>
            <a:endParaRPr sz="3200">
              <a:solidFill>
                <a:srgbClr val="76C5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3600"/>
              </a:lnSpc>
            </a:pPr>
            <a:endParaRPr sz="3200">
              <a:solidFill>
                <a:srgbClr val="76C5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3600"/>
              </a:lnSpc>
            </a:pPr>
            <a:endParaRPr sz="3200">
              <a:solidFill>
                <a:srgbClr val="76C5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1155699" y="872728"/>
            <a:ext cx="8147400" cy="4492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Monica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Solana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Физио/Остео</a:t>
            </a:r>
            <a:endParaRPr sz="32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500"/>
              </a:lnSpc>
            </a:pP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Raul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Arellano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Биомех./Анализ заплывов+План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</a:pP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Inigo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Mujika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Подводка/Физио/Друг</a:t>
            </a:r>
            <a:endParaRPr sz="32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500"/>
              </a:lnSpc>
            </a:pP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Ricci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Serres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Псих. подготовка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</a:pP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Javier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Arguelles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Сила</a:t>
            </a:r>
            <a:endParaRPr sz="32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</a:pP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Blanca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Fuente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Навыки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</a:pP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Bill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Sweetenham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Наставник</a:t>
            </a:r>
          </a:p>
        </p:txBody>
      </p:sp>
      <p:sp>
        <p:nvSpPr>
          <p:cNvPr id="509" name="Shape 509"/>
          <p:cNvSpPr/>
          <p:nvPr/>
        </p:nvSpPr>
        <p:spPr>
          <a:xfrm>
            <a:off x="774700" y="5968999"/>
            <a:ext cx="5342534" cy="469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  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Управление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Лидер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тренер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/>
          <p:nvPr/>
        </p:nvSpPr>
        <p:spPr>
          <a:xfrm>
            <a:off x="457198" y="457201"/>
            <a:ext cx="8880553" cy="61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7658" y="21354"/>
                </a:lnTo>
                <a:cubicBezTo>
                  <a:pt x="17629" y="21508"/>
                  <a:pt x="17520" y="21600"/>
                  <a:pt x="17413" y="21559"/>
                </a:cubicBezTo>
                <a:lnTo>
                  <a:pt x="0" y="14786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2" name="Shape 512"/>
          <p:cNvSpPr/>
          <p:nvPr/>
        </p:nvSpPr>
        <p:spPr>
          <a:xfrm>
            <a:off x="457199" y="4740766"/>
            <a:ext cx="7197160" cy="257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0" y="0"/>
                </a:moveTo>
                <a:lnTo>
                  <a:pt x="21391" y="16043"/>
                </a:lnTo>
                <a:cubicBezTo>
                  <a:pt x="21522" y="16142"/>
                  <a:pt x="21600" y="16519"/>
                  <a:pt x="21565" y="16887"/>
                </a:cubicBezTo>
                <a:lnTo>
                  <a:pt x="21114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3" name="Shape 513"/>
          <p:cNvSpPr/>
          <p:nvPr/>
        </p:nvSpPr>
        <p:spPr>
          <a:xfrm>
            <a:off x="7600180" y="6719656"/>
            <a:ext cx="2001018" cy="595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5" fill="norm" stroke="1" extrusionOk="0">
                <a:moveTo>
                  <a:pt x="2281" y="28"/>
                </a:moveTo>
                <a:cubicBezTo>
                  <a:pt x="2395" y="-25"/>
                  <a:pt x="2514" y="-4"/>
                  <a:pt x="2632" y="102"/>
                </a:cubicBezTo>
                <a:lnTo>
                  <a:pt x="21600" y="17160"/>
                </a:lnTo>
                <a:lnTo>
                  <a:pt x="21600" y="21575"/>
                </a:lnTo>
                <a:lnTo>
                  <a:pt x="0" y="21575"/>
                </a:lnTo>
                <a:lnTo>
                  <a:pt x="1546" y="2205"/>
                </a:lnTo>
                <a:cubicBezTo>
                  <a:pt x="1641" y="1015"/>
                  <a:pt x="1939" y="188"/>
                  <a:pt x="2281" y="28"/>
                </a:cubicBezTo>
              </a:path>
            </a:pathLst>
          </a:custGeom>
          <a:solidFill>
            <a:srgbClr val="7F7F7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4" name="Shape 514"/>
          <p:cNvSpPr/>
          <p:nvPr/>
        </p:nvSpPr>
        <p:spPr>
          <a:xfrm>
            <a:off x="7804615" y="457200"/>
            <a:ext cx="1796583" cy="664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600" fill="norm" stroke="1" extrusionOk="0">
                <a:moveTo>
                  <a:pt x="19509" y="0"/>
                </a:moveTo>
                <a:lnTo>
                  <a:pt x="21494" y="0"/>
                </a:lnTo>
                <a:lnTo>
                  <a:pt x="21494" y="21600"/>
                </a:lnTo>
                <a:lnTo>
                  <a:pt x="729" y="20087"/>
                </a:lnTo>
                <a:cubicBezTo>
                  <a:pt x="205" y="20049"/>
                  <a:pt x="-106" y="19903"/>
                  <a:pt x="34" y="19760"/>
                </a:cubicBezTo>
                <a:lnTo>
                  <a:pt x="19509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515" name="image39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6" name="image39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image40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500" y="584200"/>
            <a:ext cx="8928100" cy="6616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/>
          <p:nvPr/>
        </p:nvSpPr>
        <p:spPr>
          <a:xfrm>
            <a:off x="457198" y="457201"/>
            <a:ext cx="8880553" cy="61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7658" y="21354"/>
                </a:lnTo>
                <a:cubicBezTo>
                  <a:pt x="17629" y="21508"/>
                  <a:pt x="17520" y="21600"/>
                  <a:pt x="17413" y="21559"/>
                </a:cubicBezTo>
                <a:lnTo>
                  <a:pt x="0" y="14786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0" name="Shape 520"/>
          <p:cNvSpPr/>
          <p:nvPr/>
        </p:nvSpPr>
        <p:spPr>
          <a:xfrm>
            <a:off x="457199" y="4740766"/>
            <a:ext cx="7197160" cy="257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0" y="0"/>
                </a:moveTo>
                <a:lnTo>
                  <a:pt x="21391" y="16043"/>
                </a:lnTo>
                <a:cubicBezTo>
                  <a:pt x="21522" y="16142"/>
                  <a:pt x="21600" y="16519"/>
                  <a:pt x="21565" y="16887"/>
                </a:cubicBezTo>
                <a:lnTo>
                  <a:pt x="21114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1" name="Shape 521"/>
          <p:cNvSpPr/>
          <p:nvPr/>
        </p:nvSpPr>
        <p:spPr>
          <a:xfrm>
            <a:off x="7600180" y="6719656"/>
            <a:ext cx="2001018" cy="595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5" fill="norm" stroke="1" extrusionOk="0">
                <a:moveTo>
                  <a:pt x="2281" y="28"/>
                </a:moveTo>
                <a:cubicBezTo>
                  <a:pt x="2395" y="-25"/>
                  <a:pt x="2514" y="-4"/>
                  <a:pt x="2632" y="102"/>
                </a:cubicBezTo>
                <a:lnTo>
                  <a:pt x="21600" y="17160"/>
                </a:lnTo>
                <a:lnTo>
                  <a:pt x="21600" y="21575"/>
                </a:lnTo>
                <a:lnTo>
                  <a:pt x="0" y="21575"/>
                </a:lnTo>
                <a:lnTo>
                  <a:pt x="1546" y="2205"/>
                </a:lnTo>
                <a:cubicBezTo>
                  <a:pt x="1641" y="1015"/>
                  <a:pt x="1939" y="188"/>
                  <a:pt x="2281" y="28"/>
                </a:cubicBezTo>
              </a:path>
            </a:pathLst>
          </a:custGeom>
          <a:solidFill>
            <a:srgbClr val="7F7F7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2" name="Shape 522"/>
          <p:cNvSpPr/>
          <p:nvPr/>
        </p:nvSpPr>
        <p:spPr>
          <a:xfrm>
            <a:off x="7804615" y="457200"/>
            <a:ext cx="1796583" cy="664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600" fill="norm" stroke="1" extrusionOk="0">
                <a:moveTo>
                  <a:pt x="19509" y="0"/>
                </a:moveTo>
                <a:lnTo>
                  <a:pt x="21494" y="0"/>
                </a:lnTo>
                <a:lnTo>
                  <a:pt x="21494" y="21600"/>
                </a:lnTo>
                <a:lnTo>
                  <a:pt x="729" y="20087"/>
                </a:lnTo>
                <a:cubicBezTo>
                  <a:pt x="205" y="20049"/>
                  <a:pt x="-106" y="19903"/>
                  <a:pt x="34" y="19760"/>
                </a:cubicBezTo>
                <a:lnTo>
                  <a:pt x="19509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523" name="image4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4" name="image4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5" name="image4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00" y="584200"/>
            <a:ext cx="8864600" cy="6565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/>
          <p:nvPr/>
        </p:nvSpPr>
        <p:spPr>
          <a:xfrm>
            <a:off x="457198" y="457201"/>
            <a:ext cx="8880553" cy="61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7658" y="21354"/>
                </a:lnTo>
                <a:cubicBezTo>
                  <a:pt x="17629" y="21508"/>
                  <a:pt x="17520" y="21600"/>
                  <a:pt x="17413" y="21559"/>
                </a:cubicBezTo>
                <a:lnTo>
                  <a:pt x="0" y="14786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8" name="Shape 528"/>
          <p:cNvSpPr/>
          <p:nvPr/>
        </p:nvSpPr>
        <p:spPr>
          <a:xfrm>
            <a:off x="457199" y="4740766"/>
            <a:ext cx="7197160" cy="257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0" y="0"/>
                </a:moveTo>
                <a:lnTo>
                  <a:pt x="21391" y="16043"/>
                </a:lnTo>
                <a:cubicBezTo>
                  <a:pt x="21522" y="16142"/>
                  <a:pt x="21600" y="16519"/>
                  <a:pt x="21565" y="16887"/>
                </a:cubicBezTo>
                <a:lnTo>
                  <a:pt x="21114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9" name="Shape 529"/>
          <p:cNvSpPr/>
          <p:nvPr/>
        </p:nvSpPr>
        <p:spPr>
          <a:xfrm>
            <a:off x="7600180" y="6719656"/>
            <a:ext cx="2001018" cy="595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5" fill="norm" stroke="1" extrusionOk="0">
                <a:moveTo>
                  <a:pt x="2281" y="28"/>
                </a:moveTo>
                <a:cubicBezTo>
                  <a:pt x="2395" y="-25"/>
                  <a:pt x="2514" y="-4"/>
                  <a:pt x="2632" y="102"/>
                </a:cubicBezTo>
                <a:lnTo>
                  <a:pt x="21600" y="17160"/>
                </a:lnTo>
                <a:lnTo>
                  <a:pt x="21600" y="21575"/>
                </a:lnTo>
                <a:lnTo>
                  <a:pt x="0" y="21575"/>
                </a:lnTo>
                <a:lnTo>
                  <a:pt x="1546" y="2205"/>
                </a:lnTo>
                <a:cubicBezTo>
                  <a:pt x="1641" y="1015"/>
                  <a:pt x="1939" y="188"/>
                  <a:pt x="2281" y="28"/>
                </a:cubicBezTo>
              </a:path>
            </a:pathLst>
          </a:custGeom>
          <a:solidFill>
            <a:srgbClr val="7F7F7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0" name="Shape 530"/>
          <p:cNvSpPr/>
          <p:nvPr/>
        </p:nvSpPr>
        <p:spPr>
          <a:xfrm>
            <a:off x="7804615" y="457200"/>
            <a:ext cx="1796583" cy="664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600" fill="norm" stroke="1" extrusionOk="0">
                <a:moveTo>
                  <a:pt x="19509" y="0"/>
                </a:moveTo>
                <a:lnTo>
                  <a:pt x="21494" y="0"/>
                </a:lnTo>
                <a:lnTo>
                  <a:pt x="21494" y="21600"/>
                </a:lnTo>
                <a:lnTo>
                  <a:pt x="729" y="20087"/>
                </a:lnTo>
                <a:cubicBezTo>
                  <a:pt x="205" y="20049"/>
                  <a:pt x="-106" y="19903"/>
                  <a:pt x="34" y="19760"/>
                </a:cubicBezTo>
                <a:lnTo>
                  <a:pt x="19509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531" name="image4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2" name="image4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3" name="image44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500" y="444500"/>
            <a:ext cx="8902700" cy="6578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457198" y="457201"/>
            <a:ext cx="8880553" cy="61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7658" y="21354"/>
                </a:lnTo>
                <a:cubicBezTo>
                  <a:pt x="17629" y="21508"/>
                  <a:pt x="17520" y="21600"/>
                  <a:pt x="17413" y="21559"/>
                </a:cubicBezTo>
                <a:lnTo>
                  <a:pt x="0" y="14786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2" name="Shape 72"/>
          <p:cNvSpPr/>
          <p:nvPr/>
        </p:nvSpPr>
        <p:spPr>
          <a:xfrm>
            <a:off x="457199" y="4740766"/>
            <a:ext cx="7197160" cy="257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0" y="0"/>
                </a:moveTo>
                <a:lnTo>
                  <a:pt x="21391" y="16043"/>
                </a:lnTo>
                <a:cubicBezTo>
                  <a:pt x="21522" y="16142"/>
                  <a:pt x="21600" y="16519"/>
                  <a:pt x="21565" y="16887"/>
                </a:cubicBezTo>
                <a:lnTo>
                  <a:pt x="21114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3" name="Shape 73"/>
          <p:cNvSpPr/>
          <p:nvPr/>
        </p:nvSpPr>
        <p:spPr>
          <a:xfrm>
            <a:off x="7600180" y="6719656"/>
            <a:ext cx="2001018" cy="595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5" fill="norm" stroke="1" extrusionOk="0">
                <a:moveTo>
                  <a:pt x="2281" y="28"/>
                </a:moveTo>
                <a:cubicBezTo>
                  <a:pt x="2395" y="-25"/>
                  <a:pt x="2514" y="-4"/>
                  <a:pt x="2632" y="102"/>
                </a:cubicBezTo>
                <a:lnTo>
                  <a:pt x="21600" y="17160"/>
                </a:lnTo>
                <a:lnTo>
                  <a:pt x="21600" y="21575"/>
                </a:lnTo>
                <a:lnTo>
                  <a:pt x="0" y="21575"/>
                </a:lnTo>
                <a:lnTo>
                  <a:pt x="1546" y="2205"/>
                </a:lnTo>
                <a:cubicBezTo>
                  <a:pt x="1641" y="1015"/>
                  <a:pt x="1939" y="188"/>
                  <a:pt x="2281" y="28"/>
                </a:cubicBezTo>
              </a:path>
            </a:pathLst>
          </a:custGeom>
          <a:solidFill>
            <a:srgbClr val="7F7F7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" name="Shape 74"/>
          <p:cNvSpPr/>
          <p:nvPr/>
        </p:nvSpPr>
        <p:spPr>
          <a:xfrm>
            <a:off x="7804615" y="457200"/>
            <a:ext cx="1796583" cy="664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600" fill="norm" stroke="1" extrusionOk="0">
                <a:moveTo>
                  <a:pt x="19509" y="0"/>
                </a:moveTo>
                <a:lnTo>
                  <a:pt x="21494" y="0"/>
                </a:lnTo>
                <a:lnTo>
                  <a:pt x="21494" y="21600"/>
                </a:lnTo>
                <a:lnTo>
                  <a:pt x="729" y="20087"/>
                </a:lnTo>
                <a:cubicBezTo>
                  <a:pt x="205" y="20049"/>
                  <a:pt x="-106" y="19903"/>
                  <a:pt x="34" y="19760"/>
                </a:cubicBezTo>
                <a:lnTo>
                  <a:pt x="19509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75" name="image6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21200" y="1752600"/>
            <a:ext cx="4953000" cy="379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age7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image7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774699" y="1282699"/>
            <a:ext cx="6069808" cy="469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Cоревнования различного уровня</a:t>
            </a:r>
          </a:p>
        </p:txBody>
      </p:sp>
      <p:sp>
        <p:nvSpPr>
          <p:cNvPr id="79" name="Shape 79"/>
          <p:cNvSpPr/>
          <p:nvPr/>
        </p:nvSpPr>
        <p:spPr>
          <a:xfrm>
            <a:off x="774700" y="1866899"/>
            <a:ext cx="2756694" cy="469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28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Талант/Генетика</a:t>
            </a:r>
          </a:p>
        </p:txBody>
      </p:sp>
      <p:sp>
        <p:nvSpPr>
          <p:cNvPr id="80" name="Shape 80"/>
          <p:cNvSpPr/>
          <p:nvPr/>
        </p:nvSpPr>
        <p:spPr>
          <a:xfrm>
            <a:off x="774699" y="2476499"/>
            <a:ext cx="3497289" cy="1010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25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Связь: мощность - аэро</a:t>
            </a:r>
            <a:endParaRPr sz="25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</a:pPr>
            <a:r>
              <a:rPr sz="25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25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25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Ускорение</a:t>
            </a:r>
          </a:p>
        </p:txBody>
      </p:sp>
      <p:sp>
        <p:nvSpPr>
          <p:cNvPr id="81" name="Shape 81"/>
          <p:cNvSpPr/>
          <p:nvPr/>
        </p:nvSpPr>
        <p:spPr>
          <a:xfrm>
            <a:off x="774699" y="3657598"/>
            <a:ext cx="3718125" cy="1600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27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Ноги/руки/плавание</a:t>
            </a:r>
            <a:endParaRPr sz="27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</a:pPr>
            <a:r>
              <a:rPr sz="27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27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27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Настрой на победу</a:t>
            </a:r>
            <a:endParaRPr sz="27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</a:pPr>
            <a:r>
              <a:rPr sz="27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27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27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Постоянство</a:t>
            </a:r>
          </a:p>
        </p:txBody>
      </p:sp>
      <p:sp>
        <p:nvSpPr>
          <p:cNvPr id="82" name="Shape 82"/>
          <p:cNvSpPr/>
          <p:nvPr/>
        </p:nvSpPr>
        <p:spPr>
          <a:xfrm>
            <a:off x="774700" y="5384800"/>
            <a:ext cx="2187588" cy="1032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29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Вовлечение</a:t>
            </a:r>
            <a:endParaRPr sz="29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700"/>
              </a:lnSpc>
            </a:pPr>
            <a:r>
              <a:rPr sz="29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29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29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Видение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/>
          <p:nvPr/>
        </p:nvSpPr>
        <p:spPr>
          <a:xfrm>
            <a:off x="457198" y="457201"/>
            <a:ext cx="8880553" cy="61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7658" y="21354"/>
                </a:lnTo>
                <a:cubicBezTo>
                  <a:pt x="17629" y="21508"/>
                  <a:pt x="17520" y="21600"/>
                  <a:pt x="17413" y="21559"/>
                </a:cubicBezTo>
                <a:lnTo>
                  <a:pt x="0" y="14786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6" name="Shape 536"/>
          <p:cNvSpPr/>
          <p:nvPr/>
        </p:nvSpPr>
        <p:spPr>
          <a:xfrm>
            <a:off x="457199" y="4740766"/>
            <a:ext cx="7197160" cy="257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0" y="0"/>
                </a:moveTo>
                <a:lnTo>
                  <a:pt x="21391" y="16043"/>
                </a:lnTo>
                <a:cubicBezTo>
                  <a:pt x="21522" y="16142"/>
                  <a:pt x="21600" y="16519"/>
                  <a:pt x="21565" y="16887"/>
                </a:cubicBezTo>
                <a:lnTo>
                  <a:pt x="21114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7" name="Shape 537"/>
          <p:cNvSpPr/>
          <p:nvPr/>
        </p:nvSpPr>
        <p:spPr>
          <a:xfrm>
            <a:off x="7600180" y="6719656"/>
            <a:ext cx="2001018" cy="595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5" fill="norm" stroke="1" extrusionOk="0">
                <a:moveTo>
                  <a:pt x="2281" y="28"/>
                </a:moveTo>
                <a:cubicBezTo>
                  <a:pt x="2395" y="-25"/>
                  <a:pt x="2514" y="-4"/>
                  <a:pt x="2632" y="102"/>
                </a:cubicBezTo>
                <a:lnTo>
                  <a:pt x="21600" y="17160"/>
                </a:lnTo>
                <a:lnTo>
                  <a:pt x="21600" y="21575"/>
                </a:lnTo>
                <a:lnTo>
                  <a:pt x="0" y="21575"/>
                </a:lnTo>
                <a:lnTo>
                  <a:pt x="1546" y="2205"/>
                </a:lnTo>
                <a:cubicBezTo>
                  <a:pt x="1641" y="1015"/>
                  <a:pt x="1939" y="188"/>
                  <a:pt x="2281" y="28"/>
                </a:cubicBezTo>
              </a:path>
            </a:pathLst>
          </a:custGeom>
          <a:solidFill>
            <a:srgbClr val="7F7F7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8" name="Shape 538"/>
          <p:cNvSpPr/>
          <p:nvPr/>
        </p:nvSpPr>
        <p:spPr>
          <a:xfrm>
            <a:off x="7804615" y="457200"/>
            <a:ext cx="1796583" cy="664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600" fill="norm" stroke="1" extrusionOk="0">
                <a:moveTo>
                  <a:pt x="19509" y="0"/>
                </a:moveTo>
                <a:lnTo>
                  <a:pt x="21494" y="0"/>
                </a:lnTo>
                <a:lnTo>
                  <a:pt x="21494" y="21600"/>
                </a:lnTo>
                <a:lnTo>
                  <a:pt x="729" y="20087"/>
                </a:lnTo>
                <a:cubicBezTo>
                  <a:pt x="205" y="20049"/>
                  <a:pt x="-106" y="19903"/>
                  <a:pt x="34" y="19760"/>
                </a:cubicBezTo>
                <a:lnTo>
                  <a:pt x="19509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539" name="image45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0" name="image45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1" name="image46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500" y="584200"/>
            <a:ext cx="8902700" cy="660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/>
          <p:nvPr/>
        </p:nvSpPr>
        <p:spPr>
          <a:xfrm>
            <a:off x="457198" y="457201"/>
            <a:ext cx="8880553" cy="61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7658" y="21354"/>
                </a:lnTo>
                <a:cubicBezTo>
                  <a:pt x="17629" y="21508"/>
                  <a:pt x="17520" y="21600"/>
                  <a:pt x="17413" y="21559"/>
                </a:cubicBezTo>
                <a:lnTo>
                  <a:pt x="0" y="14786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4" name="Shape 544"/>
          <p:cNvSpPr/>
          <p:nvPr/>
        </p:nvSpPr>
        <p:spPr>
          <a:xfrm>
            <a:off x="457199" y="4740766"/>
            <a:ext cx="7197160" cy="257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0" y="0"/>
                </a:moveTo>
                <a:lnTo>
                  <a:pt x="21391" y="16043"/>
                </a:lnTo>
                <a:cubicBezTo>
                  <a:pt x="21522" y="16142"/>
                  <a:pt x="21600" y="16519"/>
                  <a:pt x="21565" y="16887"/>
                </a:cubicBezTo>
                <a:lnTo>
                  <a:pt x="21114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5" name="Shape 545"/>
          <p:cNvSpPr/>
          <p:nvPr/>
        </p:nvSpPr>
        <p:spPr>
          <a:xfrm>
            <a:off x="7600180" y="6719656"/>
            <a:ext cx="2001018" cy="595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5" fill="norm" stroke="1" extrusionOk="0">
                <a:moveTo>
                  <a:pt x="2281" y="28"/>
                </a:moveTo>
                <a:cubicBezTo>
                  <a:pt x="2395" y="-25"/>
                  <a:pt x="2514" y="-4"/>
                  <a:pt x="2632" y="102"/>
                </a:cubicBezTo>
                <a:lnTo>
                  <a:pt x="21600" y="17160"/>
                </a:lnTo>
                <a:lnTo>
                  <a:pt x="21600" y="21575"/>
                </a:lnTo>
                <a:lnTo>
                  <a:pt x="0" y="21575"/>
                </a:lnTo>
                <a:lnTo>
                  <a:pt x="1546" y="2205"/>
                </a:lnTo>
                <a:cubicBezTo>
                  <a:pt x="1641" y="1015"/>
                  <a:pt x="1939" y="188"/>
                  <a:pt x="2281" y="28"/>
                </a:cubicBezTo>
              </a:path>
            </a:pathLst>
          </a:custGeom>
          <a:solidFill>
            <a:srgbClr val="7F7F7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6" name="Shape 546"/>
          <p:cNvSpPr/>
          <p:nvPr/>
        </p:nvSpPr>
        <p:spPr>
          <a:xfrm>
            <a:off x="7804615" y="457200"/>
            <a:ext cx="1796583" cy="664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600" fill="norm" stroke="1" extrusionOk="0">
                <a:moveTo>
                  <a:pt x="19509" y="0"/>
                </a:moveTo>
                <a:lnTo>
                  <a:pt x="21494" y="0"/>
                </a:lnTo>
                <a:lnTo>
                  <a:pt x="21494" y="21600"/>
                </a:lnTo>
                <a:lnTo>
                  <a:pt x="729" y="20087"/>
                </a:lnTo>
                <a:cubicBezTo>
                  <a:pt x="205" y="20049"/>
                  <a:pt x="-106" y="19903"/>
                  <a:pt x="34" y="19760"/>
                </a:cubicBezTo>
                <a:lnTo>
                  <a:pt x="19509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547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sp>
        <p:nvSpPr>
          <p:cNvPr id="548" name="Shape 548"/>
          <p:cNvSpPr/>
          <p:nvPr/>
        </p:nvSpPr>
        <p:spPr>
          <a:xfrm>
            <a:off x="3822700" y="1231900"/>
            <a:ext cx="3181152" cy="46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3700"/>
              </a:lnSpc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БИОМЕХАНИКА</a:t>
            </a:r>
          </a:p>
        </p:txBody>
      </p:sp>
      <p:sp>
        <p:nvSpPr>
          <p:cNvPr id="549" name="Shape 549"/>
          <p:cNvSpPr/>
          <p:nvPr/>
        </p:nvSpPr>
        <p:spPr>
          <a:xfrm>
            <a:off x="711823" y="1689099"/>
            <a:ext cx="6881763" cy="1030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Старт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положение локтей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ног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рук.</a:t>
            </a:r>
            <a:endParaRPr sz="32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Вход - 45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градусов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Корпус.</a:t>
            </a:r>
          </a:p>
        </p:txBody>
      </p:sp>
      <p:sp>
        <p:nvSpPr>
          <p:cNvPr id="550" name="Shape 550"/>
          <p:cNvSpPr/>
          <p:nvPr/>
        </p:nvSpPr>
        <p:spPr>
          <a:xfrm>
            <a:off x="662582" y="2699817"/>
            <a:ext cx="7760097" cy="1030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Вкладывать в стат. положение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Инерция.</a:t>
            </a:r>
            <a:endParaRPr sz="32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Повороты: тот же подход, что и при старте</a:t>
            </a:r>
          </a:p>
        </p:txBody>
      </p:sp>
      <p:sp>
        <p:nvSpPr>
          <p:cNvPr id="551" name="Shape 551"/>
          <p:cNvSpPr/>
          <p:nvPr/>
        </p:nvSpPr>
        <p:spPr>
          <a:xfrm>
            <a:off x="622300" y="3852147"/>
            <a:ext cx="7167166" cy="933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тренировках делать то же, что и на </a:t>
            </a:r>
            <a:endParaRPr sz="32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3700"/>
              </a:lnSpc>
            </a:pP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соревнованиях.</a:t>
            </a:r>
          </a:p>
        </p:txBody>
      </p:sp>
      <p:sp>
        <p:nvSpPr>
          <p:cNvPr id="552" name="Shape 552"/>
          <p:cNvSpPr/>
          <p:nvPr/>
        </p:nvSpPr>
        <p:spPr>
          <a:xfrm>
            <a:off x="660400" y="4907481"/>
            <a:ext cx="6726833" cy="469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Повтор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долговременные изменения</a:t>
            </a:r>
          </a:p>
        </p:txBody>
      </p:sp>
      <p:sp>
        <p:nvSpPr>
          <p:cNvPr id="553" name="Shape 553"/>
          <p:cNvSpPr/>
          <p:nvPr/>
        </p:nvSpPr>
        <p:spPr>
          <a:xfrm>
            <a:off x="749300" y="5397500"/>
            <a:ext cx="7956550" cy="933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старта в день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0,85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Лондоне до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0,66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3700"/>
              </a:lnSpc>
            </a:pP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Барселоне</a:t>
            </a:r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/>
          <p:nvPr/>
        </p:nvSpPr>
        <p:spPr>
          <a:xfrm>
            <a:off x="457198" y="457201"/>
            <a:ext cx="8880553" cy="61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7658" y="21354"/>
                </a:lnTo>
                <a:cubicBezTo>
                  <a:pt x="17629" y="21508"/>
                  <a:pt x="17520" y="21600"/>
                  <a:pt x="17413" y="21559"/>
                </a:cubicBezTo>
                <a:lnTo>
                  <a:pt x="0" y="14786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6" name="Shape 556"/>
          <p:cNvSpPr/>
          <p:nvPr/>
        </p:nvSpPr>
        <p:spPr>
          <a:xfrm>
            <a:off x="457199" y="4740766"/>
            <a:ext cx="7197160" cy="257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0" y="0"/>
                </a:moveTo>
                <a:lnTo>
                  <a:pt x="21391" y="16043"/>
                </a:lnTo>
                <a:cubicBezTo>
                  <a:pt x="21522" y="16142"/>
                  <a:pt x="21600" y="16519"/>
                  <a:pt x="21565" y="16887"/>
                </a:cubicBezTo>
                <a:lnTo>
                  <a:pt x="21114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7" name="Shape 557"/>
          <p:cNvSpPr/>
          <p:nvPr/>
        </p:nvSpPr>
        <p:spPr>
          <a:xfrm>
            <a:off x="7600180" y="6719656"/>
            <a:ext cx="2001018" cy="595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5" fill="norm" stroke="1" extrusionOk="0">
                <a:moveTo>
                  <a:pt x="2281" y="28"/>
                </a:moveTo>
                <a:cubicBezTo>
                  <a:pt x="2395" y="-25"/>
                  <a:pt x="2514" y="-4"/>
                  <a:pt x="2632" y="102"/>
                </a:cubicBezTo>
                <a:lnTo>
                  <a:pt x="21600" y="17160"/>
                </a:lnTo>
                <a:lnTo>
                  <a:pt x="21600" y="21575"/>
                </a:lnTo>
                <a:lnTo>
                  <a:pt x="0" y="21575"/>
                </a:lnTo>
                <a:lnTo>
                  <a:pt x="1546" y="2205"/>
                </a:lnTo>
                <a:cubicBezTo>
                  <a:pt x="1641" y="1015"/>
                  <a:pt x="1939" y="188"/>
                  <a:pt x="2281" y="28"/>
                </a:cubicBezTo>
              </a:path>
            </a:pathLst>
          </a:custGeom>
          <a:solidFill>
            <a:srgbClr val="7F7F7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8" name="Shape 558"/>
          <p:cNvSpPr/>
          <p:nvPr/>
        </p:nvSpPr>
        <p:spPr>
          <a:xfrm>
            <a:off x="7804615" y="457200"/>
            <a:ext cx="1796583" cy="664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600" fill="norm" stroke="1" extrusionOk="0">
                <a:moveTo>
                  <a:pt x="19509" y="0"/>
                </a:moveTo>
                <a:lnTo>
                  <a:pt x="21494" y="0"/>
                </a:lnTo>
                <a:lnTo>
                  <a:pt x="21494" y="21600"/>
                </a:lnTo>
                <a:lnTo>
                  <a:pt x="729" y="20087"/>
                </a:lnTo>
                <a:cubicBezTo>
                  <a:pt x="205" y="20049"/>
                  <a:pt x="-106" y="19903"/>
                  <a:pt x="34" y="19760"/>
                </a:cubicBezTo>
                <a:lnTo>
                  <a:pt x="19509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559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0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sp>
        <p:nvSpPr>
          <p:cNvPr id="561" name="Shape 561"/>
          <p:cNvSpPr/>
          <p:nvPr/>
        </p:nvSpPr>
        <p:spPr>
          <a:xfrm>
            <a:off x="749299" y="2349499"/>
            <a:ext cx="353816" cy="4535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4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endParaRPr sz="3200">
              <a:solidFill>
                <a:srgbClr val="76C5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36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endParaRPr sz="3200">
              <a:solidFill>
                <a:srgbClr val="76C5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36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endParaRPr sz="3200">
              <a:solidFill>
                <a:srgbClr val="76C5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36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endParaRPr sz="3200">
              <a:solidFill>
                <a:srgbClr val="76C5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36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endParaRPr sz="3200">
              <a:solidFill>
                <a:srgbClr val="76C5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36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endParaRPr sz="3200">
              <a:solidFill>
                <a:srgbClr val="76C5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endParaRPr sz="3200">
              <a:solidFill>
                <a:srgbClr val="76C5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36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</a:p>
        </p:txBody>
      </p:sp>
      <p:sp>
        <p:nvSpPr>
          <p:cNvPr id="562" name="Shape 562"/>
          <p:cNvSpPr/>
          <p:nvPr/>
        </p:nvSpPr>
        <p:spPr>
          <a:xfrm>
            <a:off x="1155700" y="1409699"/>
            <a:ext cx="8190905" cy="5317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  <a:tabLst>
                <a:tab pos="2463800" algn="l"/>
              </a:tabLst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ФИЗИОЛОГИЯ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200"/>
              </a:lnSpc>
              <a:tabLst>
                <a:tab pos="2463800" algn="l"/>
              </a:tabLst>
            </a:pP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Адаптация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Восстановление</a:t>
            </a:r>
            <a:endParaRPr sz="32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  <a:tabLst>
                <a:tab pos="2463800" algn="l"/>
              </a:tabLst>
            </a:pP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Оценка. Кожно-жировая складка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  <a:tabLst>
                <a:tab pos="2463800" algn="l"/>
              </a:tabLst>
            </a:pP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Добавки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 заплыва</a:t>
            </a:r>
            <a:endParaRPr sz="32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  <a:tabLst>
                <a:tab pos="2463800" algn="l"/>
              </a:tabLst>
            </a:pP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Мед. контроль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 крови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  <a:tabLst>
                <a:tab pos="2463800" algn="l"/>
              </a:tabLst>
            </a:pP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Протокол заплыва</a:t>
            </a:r>
            <a:endParaRPr sz="32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  <a:tabLst>
                <a:tab pos="2463800" algn="l"/>
              </a:tabLst>
            </a:pP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Психологический настрой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Разные дистанции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  <a:tabLst>
                <a:tab pos="2463800" algn="l"/>
              </a:tabLst>
            </a:pP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Объем / перемена направления / предел</a:t>
            </a:r>
            <a:endParaRPr sz="32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  <a:tabLst>
                <a:tab pos="2463800" algn="l"/>
              </a:tabLst>
            </a:pP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 на содержание лактата в крови</a:t>
            </a:r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image4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5" name="image4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6" name="image4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7" name="image48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500" y="444500"/>
            <a:ext cx="9169400" cy="6870700"/>
          </a:xfrm>
          <a:prstGeom prst="rect">
            <a:avLst/>
          </a:prstGeom>
          <a:ln w="12700">
            <a:miter lim="400000"/>
          </a:ln>
        </p:spPr>
      </p:pic>
      <p:sp>
        <p:nvSpPr>
          <p:cNvPr id="568" name="Shape 568"/>
          <p:cNvSpPr/>
          <p:nvPr/>
        </p:nvSpPr>
        <p:spPr>
          <a:xfrm>
            <a:off x="3149600" y="838199"/>
            <a:ext cx="825023" cy="955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800"/>
              </a:lnSpc>
              <a:tabLst>
                <a:tab pos="190500" algn="l"/>
              </a:tabLst>
            </a:pPr>
            <a:r>
              <a:rPr b="1" sz="1500">
                <a:latin typeface="Calibri"/>
                <a:ea typeface="Calibri"/>
                <a:cs typeface="Calibri"/>
                <a:sym typeface="Calibri"/>
              </a:rPr>
              <a:t>C/</a:t>
            </a:r>
            <a:r>
              <a:rPr sz="15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sz="1500">
                <a:latin typeface="Calibri"/>
                <a:ea typeface="Calibri"/>
                <a:cs typeface="Calibri"/>
                <a:sym typeface="Calibri"/>
              </a:rPr>
              <a:t>01:30</a:t>
            </a:r>
            <a:endParaRPr b="1" sz="15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900"/>
              </a:lnSpc>
              <a:tabLst>
                <a:tab pos="190500" algn="l"/>
              </a:tabLst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sz="1500">
                <a:latin typeface="Calibri"/>
                <a:ea typeface="Calibri"/>
                <a:cs typeface="Calibri"/>
                <a:sym typeface="Calibri"/>
              </a:rPr>
              <a:t>01:45</a:t>
            </a:r>
            <a:endParaRPr b="1" sz="15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900"/>
              </a:lnSpc>
              <a:tabLst>
                <a:tab pos="190500" algn="l"/>
              </a:tabLst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sz="1500">
                <a:latin typeface="Calibri"/>
                <a:ea typeface="Calibri"/>
                <a:cs typeface="Calibri"/>
                <a:sym typeface="Calibri"/>
              </a:rPr>
              <a:t>02:00</a:t>
            </a:r>
            <a:endParaRPr b="1" sz="15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900"/>
              </a:lnSpc>
              <a:tabLst>
                <a:tab pos="190500" algn="l"/>
              </a:tabLst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sz="1500">
                <a:latin typeface="Calibri"/>
                <a:ea typeface="Calibri"/>
                <a:cs typeface="Calibri"/>
                <a:sym typeface="Calibri"/>
              </a:rPr>
              <a:t>01:30</a:t>
            </a:r>
          </a:p>
        </p:txBody>
      </p:sp>
      <p:sp>
        <p:nvSpPr>
          <p:cNvPr id="569" name="Shape 569"/>
          <p:cNvSpPr/>
          <p:nvPr/>
        </p:nvSpPr>
        <p:spPr>
          <a:xfrm>
            <a:off x="4013199" y="838199"/>
            <a:ext cx="293336" cy="946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800"/>
              </a:lnSpc>
            </a:pPr>
            <a:r>
              <a:rPr b="1" sz="1500">
                <a:latin typeface="Calibri"/>
                <a:ea typeface="Calibri"/>
                <a:cs typeface="Calibri"/>
                <a:sym typeface="Calibri"/>
              </a:rPr>
              <a:t>10</a:t>
            </a:r>
            <a:endParaRPr b="1" sz="15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900"/>
              </a:lnSpc>
            </a:pPr>
            <a:r>
              <a:rPr b="1" sz="1500">
                <a:latin typeface="Calibri"/>
                <a:ea typeface="Calibri"/>
                <a:cs typeface="Calibri"/>
                <a:sym typeface="Calibri"/>
              </a:rPr>
              <a:t>10</a:t>
            </a:r>
            <a:endParaRPr b="1" sz="15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900"/>
              </a:lnSpc>
            </a:pPr>
            <a:r>
              <a:rPr b="1" sz="1500">
                <a:latin typeface="Calibri"/>
                <a:ea typeface="Calibri"/>
                <a:cs typeface="Calibri"/>
                <a:sym typeface="Calibri"/>
              </a:rPr>
              <a:t>10</a:t>
            </a:r>
            <a:endParaRPr b="1" sz="15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900"/>
              </a:lnSpc>
            </a:pPr>
            <a:r>
              <a:rPr b="1" sz="1500">
                <a:latin typeface="Calibri"/>
                <a:ea typeface="Calibri"/>
                <a:cs typeface="Calibri"/>
                <a:sym typeface="Calibri"/>
              </a:rPr>
              <a:t>30</a:t>
            </a:r>
          </a:p>
        </p:txBody>
      </p:sp>
      <p:sp>
        <p:nvSpPr>
          <p:cNvPr id="570" name="Shape 570"/>
          <p:cNvSpPr/>
          <p:nvPr/>
        </p:nvSpPr>
        <p:spPr>
          <a:xfrm>
            <a:off x="635000" y="2692399"/>
            <a:ext cx="748879" cy="19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600"/>
              </a:lnSpc>
              <a:defRPr b="1" sz="1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/>
            </a:pPr>
            <a:r>
              <a:rPr b="1" sz="1300"/>
              <a:t>Promedio</a:t>
            </a:r>
          </a:p>
        </p:txBody>
      </p:sp>
      <p:sp>
        <p:nvSpPr>
          <p:cNvPr id="571" name="Shape 571"/>
          <p:cNvSpPr/>
          <p:nvPr/>
        </p:nvSpPr>
        <p:spPr>
          <a:xfrm>
            <a:off x="1524000" y="2501900"/>
            <a:ext cx="308422" cy="374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400"/>
              </a:lnSpc>
              <a:tabLst>
                <a:tab pos="25400" algn="l"/>
              </a:tabLst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1"5</a:t>
            </a:r>
            <a:endParaRPr sz="12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600"/>
              </a:lnSpc>
              <a:tabLst>
                <a:tab pos="25400" algn="l"/>
              </a:tabLst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67,9</a:t>
            </a:r>
          </a:p>
        </p:txBody>
      </p:sp>
      <p:sp>
        <p:nvSpPr>
          <p:cNvPr id="572" name="Shape 572"/>
          <p:cNvSpPr/>
          <p:nvPr/>
        </p:nvSpPr>
        <p:spPr>
          <a:xfrm>
            <a:off x="2197099" y="2501900"/>
            <a:ext cx="347862" cy="374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400"/>
              </a:lnSpc>
            </a:pPr>
            <a:r>
              <a: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6"10</a:t>
            </a:r>
            <a:endParaRPr sz="12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600"/>
              </a:lnSpc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67,8</a:t>
            </a:r>
          </a:p>
        </p:txBody>
      </p:sp>
      <p:sp>
        <p:nvSpPr>
          <p:cNvPr id="573" name="Shape 573"/>
          <p:cNvSpPr/>
          <p:nvPr/>
        </p:nvSpPr>
        <p:spPr>
          <a:xfrm>
            <a:off x="2844799" y="2501900"/>
            <a:ext cx="427783" cy="391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400"/>
              </a:lnSpc>
              <a:tabLst>
                <a:tab pos="38100" algn="l"/>
              </a:tabLst>
            </a:pPr>
            <a:r>
              <a: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11"15</a:t>
            </a:r>
            <a:endParaRPr sz="12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600"/>
              </a:lnSpc>
              <a:tabLst>
                <a:tab pos="38100" algn="l"/>
              </a:tabLst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64,5</a:t>
            </a:r>
          </a:p>
        </p:txBody>
      </p:sp>
      <p:sp>
        <p:nvSpPr>
          <p:cNvPr id="574" name="Shape 574"/>
          <p:cNvSpPr/>
          <p:nvPr/>
        </p:nvSpPr>
        <p:spPr>
          <a:xfrm>
            <a:off x="3517899" y="2501900"/>
            <a:ext cx="427783" cy="391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400"/>
              </a:lnSpc>
              <a:tabLst>
                <a:tab pos="38100" algn="l"/>
              </a:tabLst>
            </a:pPr>
            <a:r>
              <a: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16"20</a:t>
            </a:r>
            <a:endParaRPr sz="12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600"/>
              </a:lnSpc>
              <a:tabLst>
                <a:tab pos="38100" algn="l"/>
              </a:tabLst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64,2</a:t>
            </a:r>
          </a:p>
        </p:txBody>
      </p:sp>
      <p:sp>
        <p:nvSpPr>
          <p:cNvPr id="575" name="Shape 575"/>
          <p:cNvSpPr/>
          <p:nvPr/>
        </p:nvSpPr>
        <p:spPr>
          <a:xfrm>
            <a:off x="4203699" y="2501900"/>
            <a:ext cx="427783" cy="391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400"/>
              </a:lnSpc>
              <a:tabLst>
                <a:tab pos="25400" algn="l"/>
              </a:tabLst>
            </a:pPr>
            <a:r>
              <a: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21"25</a:t>
            </a:r>
            <a:endParaRPr sz="12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600"/>
              </a:lnSpc>
              <a:tabLst>
                <a:tab pos="25400" algn="l"/>
              </a:tabLst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62,0</a:t>
            </a:r>
          </a:p>
        </p:txBody>
      </p:sp>
      <p:sp>
        <p:nvSpPr>
          <p:cNvPr id="576" name="Shape 576"/>
          <p:cNvSpPr/>
          <p:nvPr/>
        </p:nvSpPr>
        <p:spPr>
          <a:xfrm>
            <a:off x="4876799" y="2501900"/>
            <a:ext cx="427783" cy="391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400"/>
              </a:lnSpc>
              <a:tabLst>
                <a:tab pos="25400" algn="l"/>
              </a:tabLst>
            </a:pPr>
            <a:r>
              <a: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26"30</a:t>
            </a:r>
            <a:endParaRPr sz="12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600"/>
              </a:lnSpc>
              <a:tabLst>
                <a:tab pos="25400" algn="l"/>
              </a:tabLst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62,2</a:t>
            </a:r>
          </a:p>
        </p:txBody>
      </p:sp>
      <p:sp>
        <p:nvSpPr>
          <p:cNvPr id="577" name="Shape 577"/>
          <p:cNvSpPr/>
          <p:nvPr/>
        </p:nvSpPr>
        <p:spPr>
          <a:xfrm>
            <a:off x="5549899" y="2501900"/>
            <a:ext cx="427783" cy="391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400"/>
              </a:lnSpc>
              <a:tabLst>
                <a:tab pos="76200" algn="l"/>
              </a:tabLst>
            </a:pPr>
            <a:r>
              <a: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31"35</a:t>
            </a:r>
            <a:endParaRPr sz="12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600"/>
              </a:lnSpc>
              <a:tabLst>
                <a:tab pos="76200" algn="l"/>
              </a:tabLst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65</a:t>
            </a:r>
          </a:p>
        </p:txBody>
      </p:sp>
      <p:sp>
        <p:nvSpPr>
          <p:cNvPr id="578" name="Shape 578"/>
          <p:cNvSpPr/>
          <p:nvPr/>
        </p:nvSpPr>
        <p:spPr>
          <a:xfrm>
            <a:off x="6222999" y="2501900"/>
            <a:ext cx="427783" cy="391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400"/>
              </a:lnSpc>
              <a:tabLst>
                <a:tab pos="76200" algn="l"/>
              </a:tabLst>
            </a:pPr>
            <a:r>
              <a: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36"40</a:t>
            </a:r>
            <a:endParaRPr sz="12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600"/>
              </a:lnSpc>
              <a:tabLst>
                <a:tab pos="76200" algn="l"/>
              </a:tabLst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65</a:t>
            </a:r>
          </a:p>
        </p:txBody>
      </p:sp>
      <p:sp>
        <p:nvSpPr>
          <p:cNvPr id="579" name="Shape 579"/>
          <p:cNvSpPr/>
          <p:nvPr/>
        </p:nvSpPr>
        <p:spPr>
          <a:xfrm>
            <a:off x="6908799" y="2501900"/>
            <a:ext cx="427783" cy="391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400"/>
              </a:lnSpc>
              <a:tabLst>
                <a:tab pos="76200" algn="l"/>
              </a:tabLst>
            </a:pPr>
            <a:r>
              <a: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41"45</a:t>
            </a:r>
            <a:endParaRPr sz="12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600"/>
              </a:lnSpc>
              <a:tabLst>
                <a:tab pos="76200" algn="l"/>
              </a:tabLst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65</a:t>
            </a:r>
          </a:p>
        </p:txBody>
      </p:sp>
      <p:sp>
        <p:nvSpPr>
          <p:cNvPr id="580" name="Shape 580"/>
          <p:cNvSpPr/>
          <p:nvPr/>
        </p:nvSpPr>
        <p:spPr>
          <a:xfrm>
            <a:off x="7581899" y="2501900"/>
            <a:ext cx="427783" cy="391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400"/>
              </a:lnSpc>
              <a:tabLst>
                <a:tab pos="76200" algn="l"/>
              </a:tabLst>
            </a:pPr>
            <a:r>
              <a: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46"50</a:t>
            </a:r>
            <a:endParaRPr sz="12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600"/>
              </a:lnSpc>
              <a:tabLst>
                <a:tab pos="76200" algn="l"/>
              </a:tabLst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65</a:t>
            </a:r>
          </a:p>
        </p:txBody>
      </p:sp>
      <p:sp>
        <p:nvSpPr>
          <p:cNvPr id="581" name="Shape 581"/>
          <p:cNvSpPr/>
          <p:nvPr/>
        </p:nvSpPr>
        <p:spPr>
          <a:xfrm>
            <a:off x="8254999" y="2501900"/>
            <a:ext cx="427783" cy="391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400"/>
              </a:lnSpc>
              <a:tabLst>
                <a:tab pos="76200" algn="l"/>
              </a:tabLst>
            </a:pPr>
            <a:r>
              <a: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51"55</a:t>
            </a:r>
            <a:endParaRPr sz="12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600"/>
              </a:lnSpc>
              <a:tabLst>
                <a:tab pos="76200" algn="l"/>
              </a:tabLst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65</a:t>
            </a:r>
          </a:p>
        </p:txBody>
      </p:sp>
      <p:sp>
        <p:nvSpPr>
          <p:cNvPr id="582" name="Shape 582"/>
          <p:cNvSpPr/>
          <p:nvPr/>
        </p:nvSpPr>
        <p:spPr>
          <a:xfrm>
            <a:off x="8928099" y="2501900"/>
            <a:ext cx="427783" cy="391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400"/>
              </a:lnSpc>
              <a:tabLst>
                <a:tab pos="76200" algn="l"/>
              </a:tabLst>
            </a:pPr>
            <a:r>
              <a:rPr sz="1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56"60</a:t>
            </a:r>
            <a:endParaRPr sz="12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600"/>
              </a:lnSpc>
              <a:tabLst>
                <a:tab pos="76200" algn="l"/>
              </a:tabLst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65</a:t>
            </a:r>
          </a:p>
        </p:txBody>
      </p:sp>
      <p:sp>
        <p:nvSpPr>
          <p:cNvPr id="583" name="Shape 583"/>
          <p:cNvSpPr/>
          <p:nvPr/>
        </p:nvSpPr>
        <p:spPr>
          <a:xfrm>
            <a:off x="635000" y="2908299"/>
            <a:ext cx="588696" cy="19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600"/>
              </a:lnSpc>
              <a:defRPr b="1" sz="1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/>
            </a:pPr>
            <a:r>
              <a:rPr b="1" sz="1300"/>
              <a:t>Lactato</a:t>
            </a:r>
          </a:p>
        </p:txBody>
      </p:sp>
      <p:sp>
        <p:nvSpPr>
          <p:cNvPr id="584" name="Shape 584"/>
          <p:cNvSpPr/>
          <p:nvPr/>
        </p:nvSpPr>
        <p:spPr>
          <a:xfrm>
            <a:off x="4940300" y="2920999"/>
            <a:ext cx="228501" cy="17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6,1</a:t>
            </a:r>
          </a:p>
        </p:txBody>
      </p:sp>
      <p:sp>
        <p:nvSpPr>
          <p:cNvPr id="585" name="Shape 585"/>
          <p:cNvSpPr/>
          <p:nvPr/>
        </p:nvSpPr>
        <p:spPr>
          <a:xfrm>
            <a:off x="5613400" y="2920999"/>
            <a:ext cx="228501" cy="17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3,7</a:t>
            </a:r>
          </a:p>
        </p:txBody>
      </p:sp>
      <p:sp>
        <p:nvSpPr>
          <p:cNvPr id="586" name="Shape 586"/>
          <p:cNvSpPr/>
          <p:nvPr/>
        </p:nvSpPr>
        <p:spPr>
          <a:xfrm>
            <a:off x="6286500" y="2920999"/>
            <a:ext cx="228501" cy="17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1,9</a:t>
            </a:r>
          </a:p>
        </p:txBody>
      </p:sp>
      <p:sp>
        <p:nvSpPr>
          <p:cNvPr id="587" name="Shape 587"/>
          <p:cNvSpPr/>
          <p:nvPr/>
        </p:nvSpPr>
        <p:spPr>
          <a:xfrm>
            <a:off x="6972300" y="2920999"/>
            <a:ext cx="228501" cy="17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1,7</a:t>
            </a:r>
          </a:p>
        </p:txBody>
      </p:sp>
      <p:sp>
        <p:nvSpPr>
          <p:cNvPr id="588" name="Shape 588"/>
          <p:cNvSpPr/>
          <p:nvPr/>
        </p:nvSpPr>
        <p:spPr>
          <a:xfrm>
            <a:off x="7645400" y="2920999"/>
            <a:ext cx="228501" cy="17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1,6</a:t>
            </a:r>
          </a:p>
        </p:txBody>
      </p:sp>
      <p:sp>
        <p:nvSpPr>
          <p:cNvPr id="589" name="Shape 589"/>
          <p:cNvSpPr/>
          <p:nvPr/>
        </p:nvSpPr>
        <p:spPr>
          <a:xfrm>
            <a:off x="8318500" y="2920999"/>
            <a:ext cx="228501" cy="17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0,9</a:t>
            </a:r>
          </a:p>
        </p:txBody>
      </p:sp>
      <p:sp>
        <p:nvSpPr>
          <p:cNvPr id="590" name="Shape 590"/>
          <p:cNvSpPr/>
          <p:nvPr/>
        </p:nvSpPr>
        <p:spPr>
          <a:xfrm>
            <a:off x="8991600" y="2920999"/>
            <a:ext cx="228501" cy="17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2,3</a:t>
            </a:r>
          </a:p>
        </p:txBody>
      </p:sp>
      <p:sp>
        <p:nvSpPr>
          <p:cNvPr id="591" name="Shape 591"/>
          <p:cNvSpPr/>
          <p:nvPr/>
        </p:nvSpPr>
        <p:spPr>
          <a:xfrm>
            <a:off x="1308099" y="546099"/>
            <a:ext cx="1038859" cy="502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2100"/>
              </a:lnSpc>
            </a:pPr>
            <a:r>
              <a:rPr b="1" sz="1700">
                <a:latin typeface="Calibri"/>
                <a:ea typeface="Calibri"/>
                <a:cs typeface="Calibri"/>
                <a:sym typeface="Calibri"/>
              </a:rPr>
              <a:t>Belmonte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900"/>
              </a:lnSpc>
            </a:pPr>
            <a:r>
              <a:rPr b="1" sz="1500">
                <a:latin typeface="Calibri"/>
                <a:ea typeface="Calibri"/>
                <a:cs typeface="Calibri"/>
                <a:sym typeface="Calibri"/>
              </a:rPr>
              <a:t>60:x:100</a:t>
            </a:r>
          </a:p>
        </p:txBody>
      </p:sp>
      <p:sp>
        <p:nvSpPr>
          <p:cNvPr id="592" name="Shape 592"/>
          <p:cNvSpPr/>
          <p:nvPr/>
        </p:nvSpPr>
        <p:spPr>
          <a:xfrm>
            <a:off x="1308099" y="1816100"/>
            <a:ext cx="1579031" cy="261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100"/>
              </a:lnSpc>
              <a:defRPr b="1" sz="17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/>
            </a:pPr>
            <a:r>
              <a:rPr b="1" sz="1700"/>
              <a:t>Pretoria:(1500)</a:t>
            </a:r>
          </a:p>
        </p:txBody>
      </p:sp>
      <p:sp>
        <p:nvSpPr>
          <p:cNvPr id="593" name="Shape 593"/>
          <p:cNvSpPr/>
          <p:nvPr/>
        </p:nvSpPr>
        <p:spPr>
          <a:xfrm>
            <a:off x="4686300" y="546099"/>
            <a:ext cx="1013849" cy="743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2100"/>
              </a:lnSpc>
            </a:pPr>
            <a:r>
              <a:rPr b="1" sz="1700">
                <a:latin typeface="Calibri"/>
                <a:ea typeface="Calibri"/>
                <a:cs typeface="Calibri"/>
                <a:sym typeface="Calibri"/>
              </a:rPr>
              <a:t>Mireia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900"/>
              </a:lnSpc>
            </a:pPr>
            <a:r>
              <a:rPr b="1" sz="1500">
                <a:latin typeface="Calibri"/>
                <a:ea typeface="Calibri"/>
                <a:cs typeface="Calibri"/>
                <a:sym typeface="Calibri"/>
              </a:rPr>
              <a:t>Crol</a:t>
            </a:r>
            <a:endParaRPr b="1" sz="15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900"/>
              </a:lnSpc>
            </a:pPr>
            <a:r>
              <a:rPr b="1" sz="1500">
                <a:latin typeface="Calibri"/>
                <a:ea typeface="Calibri"/>
                <a:cs typeface="Calibri"/>
                <a:sym typeface="Calibri"/>
              </a:rPr>
              <a:t>12&gt;ene&gt;12</a:t>
            </a:r>
          </a:p>
        </p:txBody>
      </p:sp>
      <p:sp>
        <p:nvSpPr>
          <p:cNvPr id="594" name="Shape 594"/>
          <p:cNvSpPr/>
          <p:nvPr/>
        </p:nvSpPr>
        <p:spPr>
          <a:xfrm>
            <a:off x="3352799" y="3568699"/>
            <a:ext cx="303214" cy="17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b="1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1200">
                <a:solidFill>
                  <a:srgbClr val="FF0000"/>
                </a:solidFill>
              </a:rPr>
              <a:t>6,1:</a:t>
            </a:r>
          </a:p>
        </p:txBody>
      </p:sp>
      <p:sp>
        <p:nvSpPr>
          <p:cNvPr id="595" name="Shape 595"/>
          <p:cNvSpPr/>
          <p:nvPr/>
        </p:nvSpPr>
        <p:spPr>
          <a:xfrm>
            <a:off x="4013199" y="5346699"/>
            <a:ext cx="303214" cy="17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b="1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1200">
                <a:solidFill>
                  <a:srgbClr val="FF0000"/>
                </a:solidFill>
              </a:rPr>
              <a:t>1,9:</a:t>
            </a:r>
          </a:p>
        </p:txBody>
      </p:sp>
      <p:sp>
        <p:nvSpPr>
          <p:cNvPr id="596" name="Shape 596"/>
          <p:cNvSpPr/>
          <p:nvPr/>
        </p:nvSpPr>
        <p:spPr>
          <a:xfrm>
            <a:off x="4330699" y="5422899"/>
            <a:ext cx="303214" cy="17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b="1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1200">
                <a:solidFill>
                  <a:srgbClr val="FF0000"/>
                </a:solidFill>
              </a:rPr>
              <a:t>1,7:</a:t>
            </a:r>
          </a:p>
        </p:txBody>
      </p:sp>
      <p:sp>
        <p:nvSpPr>
          <p:cNvPr id="597" name="Shape 597"/>
          <p:cNvSpPr/>
          <p:nvPr/>
        </p:nvSpPr>
        <p:spPr>
          <a:xfrm>
            <a:off x="4660899" y="5473699"/>
            <a:ext cx="303214" cy="17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b="1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1200">
                <a:solidFill>
                  <a:srgbClr val="FF0000"/>
                </a:solidFill>
              </a:rPr>
              <a:t>1,6:</a:t>
            </a:r>
          </a:p>
        </p:txBody>
      </p:sp>
      <p:sp>
        <p:nvSpPr>
          <p:cNvPr id="598" name="Shape 598"/>
          <p:cNvSpPr/>
          <p:nvPr/>
        </p:nvSpPr>
        <p:spPr>
          <a:xfrm>
            <a:off x="5308599" y="5168899"/>
            <a:ext cx="303214" cy="17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b="1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1200">
                <a:solidFill>
                  <a:srgbClr val="FF0000"/>
                </a:solidFill>
              </a:rPr>
              <a:t>2,3:</a:t>
            </a:r>
          </a:p>
        </p:txBody>
      </p:sp>
      <p:sp>
        <p:nvSpPr>
          <p:cNvPr id="599" name="Shape 599"/>
          <p:cNvSpPr/>
          <p:nvPr/>
        </p:nvSpPr>
        <p:spPr>
          <a:xfrm>
            <a:off x="1701799" y="3505200"/>
            <a:ext cx="830363" cy="20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700"/>
              </a:lnSpc>
            </a:pPr>
            <a:r>
              <a: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67,9-</a:t>
            </a: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67,8-</a:t>
            </a:r>
          </a:p>
        </p:txBody>
      </p:sp>
      <p:sp>
        <p:nvSpPr>
          <p:cNvPr id="600" name="Shape 600"/>
          <p:cNvSpPr/>
          <p:nvPr/>
        </p:nvSpPr>
        <p:spPr>
          <a:xfrm>
            <a:off x="2349499" y="4508499"/>
            <a:ext cx="364382" cy="17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00FF"/>
                </a:solidFill>
              </a:rPr>
              <a:t>64,5-</a:t>
            </a:r>
          </a:p>
        </p:txBody>
      </p:sp>
      <p:sp>
        <p:nvSpPr>
          <p:cNvPr id="601" name="Shape 601"/>
          <p:cNvSpPr/>
          <p:nvPr/>
        </p:nvSpPr>
        <p:spPr>
          <a:xfrm>
            <a:off x="2679699" y="4610099"/>
            <a:ext cx="364382" cy="17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00FF"/>
                </a:solidFill>
              </a:rPr>
              <a:t>64,2-</a:t>
            </a:r>
          </a:p>
        </p:txBody>
      </p:sp>
      <p:sp>
        <p:nvSpPr>
          <p:cNvPr id="602" name="Shape 602"/>
          <p:cNvSpPr/>
          <p:nvPr/>
        </p:nvSpPr>
        <p:spPr>
          <a:xfrm>
            <a:off x="2997199" y="5194300"/>
            <a:ext cx="830363" cy="21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800"/>
              </a:lnSpc>
            </a:pPr>
            <a:r>
              <a: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62,0-</a:t>
            </a: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62,2-</a:t>
            </a:r>
          </a:p>
        </p:txBody>
      </p:sp>
      <p:sp>
        <p:nvSpPr>
          <p:cNvPr id="603" name="Shape 603"/>
          <p:cNvSpPr/>
          <p:nvPr/>
        </p:nvSpPr>
        <p:spPr>
          <a:xfrm>
            <a:off x="3682999" y="4368799"/>
            <a:ext cx="303214" cy="384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400"/>
              </a:lnSpc>
            </a:pPr>
            <a:r>
              <a: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65-</a:t>
            </a:r>
            <a:endParaRPr sz="12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700"/>
              </a:lnSpc>
            </a:pPr>
            <a:r>
              <a:rPr b="1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3,7:</a:t>
            </a:r>
          </a:p>
        </p:txBody>
      </p:sp>
      <p:sp>
        <p:nvSpPr>
          <p:cNvPr id="604" name="Shape 604"/>
          <p:cNvSpPr/>
          <p:nvPr/>
        </p:nvSpPr>
        <p:spPr>
          <a:xfrm>
            <a:off x="4025900" y="4368799"/>
            <a:ext cx="228501" cy="17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00FF"/>
                </a:solidFill>
              </a:rPr>
              <a:t>65-</a:t>
            </a:r>
          </a:p>
        </p:txBody>
      </p:sp>
      <p:sp>
        <p:nvSpPr>
          <p:cNvPr id="605" name="Shape 605"/>
          <p:cNvSpPr/>
          <p:nvPr/>
        </p:nvSpPr>
        <p:spPr>
          <a:xfrm>
            <a:off x="4343400" y="4368799"/>
            <a:ext cx="228501" cy="17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00FF"/>
                </a:solidFill>
              </a:rPr>
              <a:t>65-</a:t>
            </a:r>
          </a:p>
        </p:txBody>
      </p:sp>
      <p:sp>
        <p:nvSpPr>
          <p:cNvPr id="606" name="Shape 606"/>
          <p:cNvSpPr/>
          <p:nvPr/>
        </p:nvSpPr>
        <p:spPr>
          <a:xfrm>
            <a:off x="4673600" y="4368799"/>
            <a:ext cx="228501" cy="17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00FF"/>
                </a:solidFill>
              </a:rPr>
              <a:t>65-</a:t>
            </a:r>
          </a:p>
        </p:txBody>
      </p:sp>
      <p:sp>
        <p:nvSpPr>
          <p:cNvPr id="607" name="Shape 607"/>
          <p:cNvSpPr/>
          <p:nvPr/>
        </p:nvSpPr>
        <p:spPr>
          <a:xfrm>
            <a:off x="5003800" y="4368799"/>
            <a:ext cx="228501" cy="17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00FF"/>
                </a:solidFill>
              </a:rPr>
              <a:t>65-</a:t>
            </a:r>
          </a:p>
        </p:txBody>
      </p:sp>
      <p:sp>
        <p:nvSpPr>
          <p:cNvPr id="608" name="Shape 608"/>
          <p:cNvSpPr/>
          <p:nvPr/>
        </p:nvSpPr>
        <p:spPr>
          <a:xfrm>
            <a:off x="5334000" y="4368799"/>
            <a:ext cx="228501" cy="17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00FF"/>
                </a:solidFill>
              </a:rPr>
              <a:t>65-</a:t>
            </a:r>
          </a:p>
        </p:txBody>
      </p:sp>
      <p:sp>
        <p:nvSpPr>
          <p:cNvPr id="609" name="Shape 609"/>
          <p:cNvSpPr/>
          <p:nvPr/>
        </p:nvSpPr>
        <p:spPr>
          <a:xfrm>
            <a:off x="5651499" y="5816599"/>
            <a:ext cx="344030" cy="719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300"/>
              </a:lnSpc>
            </a:pPr>
            <a:r>
              <a:rPr sz="1000">
                <a:latin typeface="Calibri"/>
                <a:ea typeface="Calibri"/>
                <a:cs typeface="Calibri"/>
                <a:sym typeface="Calibri"/>
              </a:rPr>
              <a:t>61,0-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2300"/>
              </a:lnSpc>
            </a:pPr>
            <a:r>
              <a:rPr sz="1000">
                <a:latin typeface="Calibri"/>
                <a:ea typeface="Calibri"/>
                <a:cs typeface="Calibri"/>
                <a:sym typeface="Calibri"/>
              </a:rPr>
              <a:t>60,0-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2300"/>
              </a:lnSpc>
            </a:pPr>
            <a:r>
              <a:rPr sz="1000">
                <a:latin typeface="Calibri"/>
                <a:ea typeface="Calibri"/>
                <a:cs typeface="Calibri"/>
                <a:sym typeface="Calibri"/>
              </a:rPr>
              <a:t>59,0-</a:t>
            </a:r>
          </a:p>
        </p:txBody>
      </p:sp>
      <p:sp>
        <p:nvSpPr>
          <p:cNvPr id="610" name="Shape 610"/>
          <p:cNvSpPr/>
          <p:nvPr/>
        </p:nvSpPr>
        <p:spPr>
          <a:xfrm>
            <a:off x="5651499" y="4927599"/>
            <a:ext cx="344030" cy="719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300"/>
              </a:lnSpc>
            </a:pPr>
            <a:r>
              <a:rPr sz="1000">
                <a:latin typeface="Calibri"/>
                <a:ea typeface="Calibri"/>
                <a:cs typeface="Calibri"/>
                <a:sym typeface="Calibri"/>
              </a:rPr>
              <a:t>64,0-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2300"/>
              </a:lnSpc>
            </a:pPr>
            <a:r>
              <a:rPr sz="1000">
                <a:latin typeface="Calibri"/>
                <a:ea typeface="Calibri"/>
                <a:cs typeface="Calibri"/>
                <a:sym typeface="Calibri"/>
              </a:rPr>
              <a:t>63,0-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2300"/>
              </a:lnSpc>
            </a:pPr>
            <a:r>
              <a:rPr sz="1000">
                <a:latin typeface="Calibri"/>
                <a:ea typeface="Calibri"/>
                <a:cs typeface="Calibri"/>
                <a:sym typeface="Calibri"/>
              </a:rPr>
              <a:t>62,0-</a:t>
            </a:r>
          </a:p>
        </p:txBody>
      </p:sp>
      <p:sp>
        <p:nvSpPr>
          <p:cNvPr id="611" name="Shape 611"/>
          <p:cNvSpPr/>
          <p:nvPr/>
        </p:nvSpPr>
        <p:spPr>
          <a:xfrm>
            <a:off x="5651499" y="4330699"/>
            <a:ext cx="344030" cy="426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300"/>
              </a:lnSpc>
            </a:pPr>
            <a:r>
              <a:rPr sz="1000">
                <a:latin typeface="Calibri"/>
                <a:ea typeface="Calibri"/>
                <a:cs typeface="Calibri"/>
                <a:sym typeface="Calibri"/>
              </a:rPr>
              <a:t>66,0-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2300"/>
              </a:lnSpc>
            </a:pPr>
            <a:r>
              <a:rPr sz="1000">
                <a:latin typeface="Calibri"/>
                <a:ea typeface="Calibri"/>
                <a:cs typeface="Calibri"/>
                <a:sym typeface="Calibri"/>
              </a:rPr>
              <a:t>65,0-</a:t>
            </a:r>
          </a:p>
        </p:txBody>
      </p:sp>
      <p:sp>
        <p:nvSpPr>
          <p:cNvPr id="612" name="Shape 612"/>
          <p:cNvSpPr/>
          <p:nvPr/>
        </p:nvSpPr>
        <p:spPr>
          <a:xfrm>
            <a:off x="5651499" y="3454399"/>
            <a:ext cx="344030" cy="719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300"/>
              </a:lnSpc>
            </a:pPr>
            <a:r>
              <a:rPr sz="1000">
                <a:latin typeface="Calibri"/>
                <a:ea typeface="Calibri"/>
                <a:cs typeface="Calibri"/>
                <a:sym typeface="Calibri"/>
              </a:rPr>
              <a:t>69,0-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2300"/>
              </a:lnSpc>
            </a:pPr>
            <a:r>
              <a:rPr sz="1000">
                <a:latin typeface="Calibri"/>
                <a:ea typeface="Calibri"/>
                <a:cs typeface="Calibri"/>
                <a:sym typeface="Calibri"/>
              </a:rPr>
              <a:t>68,0-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2300"/>
              </a:lnSpc>
            </a:pPr>
            <a:r>
              <a:rPr sz="1000">
                <a:latin typeface="Calibri"/>
                <a:ea typeface="Calibri"/>
                <a:cs typeface="Calibri"/>
                <a:sym typeface="Calibri"/>
              </a:rPr>
              <a:t>67,0-</a:t>
            </a:r>
          </a:p>
        </p:txBody>
      </p:sp>
      <p:sp>
        <p:nvSpPr>
          <p:cNvPr id="613" name="Shape 613"/>
          <p:cNvSpPr/>
          <p:nvPr/>
        </p:nvSpPr>
        <p:spPr>
          <a:xfrm>
            <a:off x="1485899" y="5981700"/>
            <a:ext cx="164196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300"/>
              </a:lnSpc>
            </a:pPr>
            <a:r>
              <a:rPr sz="1000">
                <a:latin typeface="Calibri"/>
                <a:ea typeface="Calibri"/>
                <a:cs typeface="Calibri"/>
                <a:sym typeface="Calibri"/>
              </a:rPr>
              <a:t>1-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2300"/>
              </a:lnSpc>
            </a:pPr>
            <a:r>
              <a:rPr sz="1000">
                <a:latin typeface="Calibri"/>
                <a:ea typeface="Calibri"/>
                <a:cs typeface="Calibri"/>
                <a:sym typeface="Calibri"/>
              </a:rPr>
              <a:t>0-</a:t>
            </a:r>
          </a:p>
        </p:txBody>
      </p:sp>
      <p:sp>
        <p:nvSpPr>
          <p:cNvPr id="614" name="Shape 614"/>
          <p:cNvSpPr/>
          <p:nvPr/>
        </p:nvSpPr>
        <p:spPr>
          <a:xfrm>
            <a:off x="1485899" y="5130800"/>
            <a:ext cx="164196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300"/>
              </a:lnSpc>
            </a:pPr>
            <a:r>
              <a:rPr sz="1000">
                <a:latin typeface="Calibri"/>
                <a:ea typeface="Calibri"/>
                <a:cs typeface="Calibri"/>
                <a:sym typeface="Calibri"/>
              </a:rPr>
              <a:t>3-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2300"/>
              </a:lnSpc>
            </a:pPr>
            <a:r>
              <a:rPr sz="1000">
                <a:latin typeface="Calibri"/>
                <a:ea typeface="Calibri"/>
                <a:cs typeface="Calibri"/>
                <a:sym typeface="Calibri"/>
              </a:rPr>
              <a:t>2-</a:t>
            </a:r>
          </a:p>
        </p:txBody>
      </p:sp>
      <p:sp>
        <p:nvSpPr>
          <p:cNvPr id="615" name="Shape 615"/>
          <p:cNvSpPr/>
          <p:nvPr/>
        </p:nvSpPr>
        <p:spPr>
          <a:xfrm>
            <a:off x="1485899" y="4292600"/>
            <a:ext cx="164196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300"/>
              </a:lnSpc>
            </a:pPr>
            <a:r>
              <a:rPr sz="1000">
                <a:latin typeface="Calibri"/>
                <a:ea typeface="Calibri"/>
                <a:cs typeface="Calibri"/>
                <a:sym typeface="Calibri"/>
              </a:rPr>
              <a:t>5-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2300"/>
              </a:lnSpc>
            </a:pPr>
            <a:r>
              <a:rPr sz="1000">
                <a:latin typeface="Calibri"/>
                <a:ea typeface="Calibri"/>
                <a:cs typeface="Calibri"/>
                <a:sym typeface="Calibri"/>
              </a:rPr>
              <a:t>4-</a:t>
            </a:r>
          </a:p>
        </p:txBody>
      </p:sp>
      <p:sp>
        <p:nvSpPr>
          <p:cNvPr id="616" name="Shape 616"/>
          <p:cNvSpPr/>
          <p:nvPr/>
        </p:nvSpPr>
        <p:spPr>
          <a:xfrm>
            <a:off x="1485899" y="3441700"/>
            <a:ext cx="164196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300"/>
              </a:lnSpc>
            </a:pPr>
            <a:r>
              <a:rPr sz="1000">
                <a:latin typeface="Calibri"/>
                <a:ea typeface="Calibri"/>
                <a:cs typeface="Calibri"/>
                <a:sym typeface="Calibri"/>
              </a:rPr>
              <a:t>7-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2300"/>
              </a:lnSpc>
            </a:pPr>
            <a:r>
              <a:rPr sz="1000">
                <a:latin typeface="Calibri"/>
                <a:ea typeface="Calibri"/>
                <a:cs typeface="Calibri"/>
                <a:sym typeface="Calibri"/>
              </a:rPr>
              <a:t>6-</a:t>
            </a:r>
          </a:p>
        </p:txBody>
      </p:sp>
      <p:sp>
        <p:nvSpPr>
          <p:cNvPr id="617" name="Shape 617"/>
          <p:cNvSpPr/>
          <p:nvPr/>
        </p:nvSpPr>
        <p:spPr>
          <a:xfrm>
            <a:off x="1727199" y="5791199"/>
            <a:ext cx="4857925" cy="917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400"/>
              </a:lnSpc>
              <a:tabLst>
                <a:tab pos="3263900" algn="l"/>
              </a:tabLst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0,9:</a:t>
            </a:r>
            <a:endParaRPr b="1"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2000"/>
              </a:lnSpc>
              <a:tabLst>
                <a:tab pos="3263900" algn="l"/>
              </a:tabLst>
            </a:pPr>
            <a:r>
              <a:rPr sz="1000">
                <a:latin typeface="Calibri"/>
                <a:ea typeface="Calibri"/>
                <a:cs typeface="Calibri"/>
                <a:sym typeface="Calibri"/>
              </a:rPr>
              <a:t>1"5-</a:t>
            </a:r>
            <a:r>
              <a:rPr sz="100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sz="1000">
                <a:latin typeface="Calibri"/>
                <a:ea typeface="Calibri"/>
                <a:cs typeface="Calibri"/>
                <a:sym typeface="Calibri"/>
              </a:rPr>
              <a:t>6"10-</a:t>
            </a:r>
            <a:r>
              <a:rPr sz="10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1000">
                <a:latin typeface="Calibri"/>
                <a:ea typeface="Calibri"/>
                <a:cs typeface="Calibri"/>
                <a:sym typeface="Calibri"/>
              </a:rPr>
              <a:t>11"15-</a:t>
            </a:r>
            <a:r>
              <a:rPr sz="10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sz="1000">
                <a:latin typeface="Calibri"/>
                <a:ea typeface="Calibri"/>
                <a:cs typeface="Calibri"/>
                <a:sym typeface="Calibri"/>
              </a:rPr>
              <a:t>16"20-</a:t>
            </a:r>
            <a:r>
              <a:rPr sz="10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sz="1000">
                <a:latin typeface="Calibri"/>
                <a:ea typeface="Calibri"/>
                <a:cs typeface="Calibri"/>
                <a:sym typeface="Calibri"/>
              </a:rPr>
              <a:t>21"25-</a:t>
            </a:r>
            <a:r>
              <a:rPr sz="10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sz="1000">
                <a:latin typeface="Calibri"/>
                <a:ea typeface="Calibri"/>
                <a:cs typeface="Calibri"/>
                <a:sym typeface="Calibri"/>
              </a:rPr>
              <a:t>26"30-</a:t>
            </a:r>
            <a:r>
              <a:rPr sz="10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sz="1000">
                <a:latin typeface="Calibri"/>
                <a:ea typeface="Calibri"/>
                <a:cs typeface="Calibri"/>
                <a:sym typeface="Calibri"/>
              </a:rPr>
              <a:t>31"35-</a:t>
            </a:r>
            <a:r>
              <a:rPr sz="10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sz="1000">
                <a:latin typeface="Calibri"/>
                <a:ea typeface="Calibri"/>
                <a:cs typeface="Calibri"/>
                <a:sym typeface="Calibri"/>
              </a:rPr>
              <a:t>36"40-</a:t>
            </a:r>
            <a:r>
              <a:rPr sz="10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sz="1000">
                <a:latin typeface="Calibri"/>
                <a:ea typeface="Calibri"/>
                <a:cs typeface="Calibri"/>
                <a:sym typeface="Calibri"/>
              </a:rPr>
              <a:t>41"45-</a:t>
            </a:r>
            <a:r>
              <a:rPr sz="10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sz="1000">
                <a:latin typeface="Calibri"/>
                <a:ea typeface="Calibri"/>
                <a:cs typeface="Calibri"/>
                <a:sym typeface="Calibri"/>
              </a:rPr>
              <a:t>46"50-</a:t>
            </a:r>
            <a:r>
              <a:rPr sz="10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sz="1000">
                <a:latin typeface="Calibri"/>
                <a:ea typeface="Calibri"/>
                <a:cs typeface="Calibri"/>
                <a:sym typeface="Calibri"/>
              </a:rPr>
              <a:t>51"55-</a:t>
            </a:r>
            <a:r>
              <a:rPr sz="10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sz="1000">
                <a:latin typeface="Calibri"/>
                <a:ea typeface="Calibri"/>
                <a:cs typeface="Calibri"/>
                <a:sym typeface="Calibri"/>
              </a:rPr>
              <a:t>56"60-</a:t>
            </a:r>
          </a:p>
        </p:txBody>
      </p:sp>
      <p:sp>
        <p:nvSpPr>
          <p:cNvPr id="618" name="Shape 618"/>
          <p:cNvSpPr/>
          <p:nvPr/>
        </p:nvSpPr>
        <p:spPr>
          <a:xfrm>
            <a:off x="6692899" y="4953000"/>
            <a:ext cx="607952" cy="416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1300"/>
              </a:lnSpc>
            </a:pPr>
            <a:r>
              <a:rPr sz="1000">
                <a:latin typeface="Calibri"/>
                <a:ea typeface="Calibri"/>
                <a:cs typeface="Calibri"/>
                <a:sym typeface="Calibri"/>
              </a:rPr>
              <a:t>LACTATO-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2200"/>
              </a:lnSpc>
            </a:pPr>
            <a:r>
              <a:rPr sz="1000">
                <a:latin typeface="Calibri"/>
                <a:ea typeface="Calibri"/>
                <a:cs typeface="Calibri"/>
                <a:sym typeface="Calibri"/>
              </a:rPr>
              <a:t>Velocidad-</a:t>
            </a:r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/>
          <p:nvPr/>
        </p:nvSpPr>
        <p:spPr>
          <a:xfrm>
            <a:off x="457198" y="457201"/>
            <a:ext cx="8880553" cy="61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7658" y="21354"/>
                </a:lnTo>
                <a:cubicBezTo>
                  <a:pt x="17629" y="21508"/>
                  <a:pt x="17520" y="21600"/>
                  <a:pt x="17413" y="21559"/>
                </a:cubicBezTo>
                <a:lnTo>
                  <a:pt x="0" y="14786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1" name="Shape 621"/>
          <p:cNvSpPr/>
          <p:nvPr/>
        </p:nvSpPr>
        <p:spPr>
          <a:xfrm>
            <a:off x="457199" y="4740766"/>
            <a:ext cx="7197160" cy="257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0" y="0"/>
                </a:moveTo>
                <a:lnTo>
                  <a:pt x="21391" y="16043"/>
                </a:lnTo>
                <a:cubicBezTo>
                  <a:pt x="21522" y="16142"/>
                  <a:pt x="21600" y="16519"/>
                  <a:pt x="21565" y="16887"/>
                </a:cubicBezTo>
                <a:lnTo>
                  <a:pt x="21114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2" name="Shape 622"/>
          <p:cNvSpPr/>
          <p:nvPr/>
        </p:nvSpPr>
        <p:spPr>
          <a:xfrm>
            <a:off x="7600180" y="6719656"/>
            <a:ext cx="2001018" cy="595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5" fill="norm" stroke="1" extrusionOk="0">
                <a:moveTo>
                  <a:pt x="2281" y="28"/>
                </a:moveTo>
                <a:cubicBezTo>
                  <a:pt x="2395" y="-25"/>
                  <a:pt x="2514" y="-4"/>
                  <a:pt x="2632" y="102"/>
                </a:cubicBezTo>
                <a:lnTo>
                  <a:pt x="21600" y="17160"/>
                </a:lnTo>
                <a:lnTo>
                  <a:pt x="21600" y="21575"/>
                </a:lnTo>
                <a:lnTo>
                  <a:pt x="0" y="21575"/>
                </a:lnTo>
                <a:lnTo>
                  <a:pt x="1546" y="2205"/>
                </a:lnTo>
                <a:cubicBezTo>
                  <a:pt x="1641" y="1015"/>
                  <a:pt x="1939" y="188"/>
                  <a:pt x="2281" y="28"/>
                </a:cubicBezTo>
              </a:path>
            </a:pathLst>
          </a:custGeom>
          <a:solidFill>
            <a:srgbClr val="7F7F7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3" name="Shape 623"/>
          <p:cNvSpPr/>
          <p:nvPr/>
        </p:nvSpPr>
        <p:spPr>
          <a:xfrm>
            <a:off x="7804615" y="457200"/>
            <a:ext cx="1796583" cy="664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600" fill="norm" stroke="1" extrusionOk="0">
                <a:moveTo>
                  <a:pt x="19509" y="0"/>
                </a:moveTo>
                <a:lnTo>
                  <a:pt x="21494" y="0"/>
                </a:lnTo>
                <a:lnTo>
                  <a:pt x="21494" y="21600"/>
                </a:lnTo>
                <a:lnTo>
                  <a:pt x="729" y="20087"/>
                </a:lnTo>
                <a:cubicBezTo>
                  <a:pt x="205" y="20049"/>
                  <a:pt x="-106" y="19903"/>
                  <a:pt x="34" y="19760"/>
                </a:cubicBezTo>
                <a:lnTo>
                  <a:pt x="19509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624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5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sp>
        <p:nvSpPr>
          <p:cNvPr id="626" name="Shape 626"/>
          <p:cNvSpPr/>
          <p:nvPr/>
        </p:nvSpPr>
        <p:spPr>
          <a:xfrm>
            <a:off x="3822699" y="1231900"/>
            <a:ext cx="2983112" cy="46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3700"/>
              </a:lnSpc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ВЫСОКОГОРЬЕ</a:t>
            </a:r>
          </a:p>
        </p:txBody>
      </p:sp>
      <p:sp>
        <p:nvSpPr>
          <p:cNvPr id="627" name="Shape 627"/>
          <p:cNvSpPr/>
          <p:nvPr/>
        </p:nvSpPr>
        <p:spPr>
          <a:xfrm>
            <a:off x="723899" y="1752599"/>
            <a:ext cx="8543133" cy="207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Тренироваться на высоте - спать на высоте </a:t>
            </a:r>
            <a:endParaRPr sz="32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3700"/>
              </a:lnSpc>
            </a:pP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(THSH)</a:t>
            </a:r>
            <a:endParaRPr sz="32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Тренироваться внизу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спать на высоте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(TLSH)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5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Тренироваться на высоте - спать внизу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(THSL)</a:t>
            </a:r>
          </a:p>
        </p:txBody>
      </p:sp>
      <p:sp>
        <p:nvSpPr>
          <p:cNvPr id="628" name="Shape 628"/>
          <p:cNvSpPr/>
          <p:nvPr/>
        </p:nvSpPr>
        <p:spPr>
          <a:xfrm>
            <a:off x="774699" y="4165598"/>
            <a:ext cx="8663784" cy="2079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Тренироваться на высоте/внизу - спать на высоте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(THLSH)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Тренироваться на высоте - спать еще выше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(THSH+)</a:t>
            </a:r>
          </a:p>
        </p:txBody>
      </p:sp>
      <p:sp>
        <p:nvSpPr>
          <p:cNvPr id="629" name="Shape 629"/>
          <p:cNvSpPr/>
          <p:nvPr/>
        </p:nvSpPr>
        <p:spPr>
          <a:xfrm>
            <a:off x="707284" y="6248400"/>
            <a:ext cx="7610476" cy="933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Спать в естественных/воспроизведенных 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3700"/>
              </a:lnSpc>
            </a:pP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условиях/-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Тренироваться внизу</a:t>
            </a:r>
          </a:p>
        </p:txBody>
      </p: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/>
          <p:nvPr/>
        </p:nvSpPr>
        <p:spPr>
          <a:xfrm>
            <a:off x="457198" y="457201"/>
            <a:ext cx="8880553" cy="61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7658" y="21354"/>
                </a:lnTo>
                <a:cubicBezTo>
                  <a:pt x="17629" y="21508"/>
                  <a:pt x="17520" y="21600"/>
                  <a:pt x="17413" y="21559"/>
                </a:cubicBezTo>
                <a:lnTo>
                  <a:pt x="0" y="14786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2" name="Shape 632"/>
          <p:cNvSpPr/>
          <p:nvPr/>
        </p:nvSpPr>
        <p:spPr>
          <a:xfrm>
            <a:off x="457199" y="4740766"/>
            <a:ext cx="7197160" cy="257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0" y="0"/>
                </a:moveTo>
                <a:lnTo>
                  <a:pt x="21391" y="16043"/>
                </a:lnTo>
                <a:cubicBezTo>
                  <a:pt x="21522" y="16142"/>
                  <a:pt x="21600" y="16519"/>
                  <a:pt x="21565" y="16887"/>
                </a:cubicBezTo>
                <a:lnTo>
                  <a:pt x="21114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3" name="Shape 633"/>
          <p:cNvSpPr/>
          <p:nvPr/>
        </p:nvSpPr>
        <p:spPr>
          <a:xfrm>
            <a:off x="7600180" y="6719656"/>
            <a:ext cx="2001018" cy="595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5" fill="norm" stroke="1" extrusionOk="0">
                <a:moveTo>
                  <a:pt x="2281" y="28"/>
                </a:moveTo>
                <a:cubicBezTo>
                  <a:pt x="2395" y="-25"/>
                  <a:pt x="2514" y="-4"/>
                  <a:pt x="2632" y="102"/>
                </a:cubicBezTo>
                <a:lnTo>
                  <a:pt x="21600" y="17160"/>
                </a:lnTo>
                <a:lnTo>
                  <a:pt x="21600" y="21575"/>
                </a:lnTo>
                <a:lnTo>
                  <a:pt x="0" y="21575"/>
                </a:lnTo>
                <a:lnTo>
                  <a:pt x="1546" y="2205"/>
                </a:lnTo>
                <a:cubicBezTo>
                  <a:pt x="1641" y="1015"/>
                  <a:pt x="1939" y="188"/>
                  <a:pt x="2281" y="28"/>
                </a:cubicBezTo>
              </a:path>
            </a:pathLst>
          </a:custGeom>
          <a:solidFill>
            <a:srgbClr val="7F7F7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4" name="Shape 634"/>
          <p:cNvSpPr/>
          <p:nvPr/>
        </p:nvSpPr>
        <p:spPr>
          <a:xfrm>
            <a:off x="7804615" y="457200"/>
            <a:ext cx="1796583" cy="664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600" fill="norm" stroke="1" extrusionOk="0">
                <a:moveTo>
                  <a:pt x="19509" y="0"/>
                </a:moveTo>
                <a:lnTo>
                  <a:pt x="21494" y="0"/>
                </a:lnTo>
                <a:lnTo>
                  <a:pt x="21494" y="21600"/>
                </a:lnTo>
                <a:lnTo>
                  <a:pt x="729" y="20087"/>
                </a:lnTo>
                <a:cubicBezTo>
                  <a:pt x="205" y="20049"/>
                  <a:pt x="-106" y="19903"/>
                  <a:pt x="34" y="19760"/>
                </a:cubicBezTo>
                <a:lnTo>
                  <a:pt x="19509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635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6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sp>
        <p:nvSpPr>
          <p:cNvPr id="637" name="Shape 637"/>
          <p:cNvSpPr/>
          <p:nvPr/>
        </p:nvSpPr>
        <p:spPr>
          <a:xfrm>
            <a:off x="2984499" y="1117600"/>
            <a:ext cx="5026820" cy="46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3700"/>
              </a:lnSpc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ОЦЕНКА/ТЕСТИРОВАНИЕ</a:t>
            </a:r>
          </a:p>
        </p:txBody>
      </p:sp>
      <p:sp>
        <p:nvSpPr>
          <p:cNvPr id="638" name="Shape 638"/>
          <p:cNvSpPr/>
          <p:nvPr/>
        </p:nvSpPr>
        <p:spPr>
          <a:xfrm>
            <a:off x="546100" y="2285999"/>
            <a:ext cx="7189391" cy="469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4-недельный лагерь 3=1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(уровень Hmg)</a:t>
            </a:r>
          </a:p>
        </p:txBody>
      </p:sp>
      <p:sp>
        <p:nvSpPr>
          <p:cNvPr id="639" name="Shape 639"/>
          <p:cNvSpPr/>
          <p:nvPr/>
        </p:nvSpPr>
        <p:spPr>
          <a:xfrm>
            <a:off x="546100" y="2870200"/>
            <a:ext cx="9188450" cy="933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 всего, что возможно. Не оставлять ничего 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3700"/>
              </a:lnSpc>
            </a:pP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волю случая</a:t>
            </a:r>
          </a:p>
        </p:txBody>
      </p:sp>
      <p:sp>
        <p:nvSpPr>
          <p:cNvPr id="640" name="Shape 640"/>
          <p:cNvSpPr/>
          <p:nvPr/>
        </p:nvSpPr>
        <p:spPr>
          <a:xfrm>
            <a:off x="546099" y="3378200"/>
            <a:ext cx="5808664" cy="1030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  <a:tabLst>
                <a:tab pos="266700" algn="l"/>
              </a:tabLst>
            </a:pP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  <a:tabLst>
                <a:tab pos="266700" algn="l"/>
              </a:tabLst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Hmg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Купишь 1 - получишь 3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</a:p>
        </p:txBody>
      </p:sp>
      <p:sp>
        <p:nvSpPr>
          <p:cNvPr id="641" name="Shape 641"/>
          <p:cNvSpPr/>
          <p:nvPr/>
        </p:nvSpPr>
        <p:spPr>
          <a:xfrm>
            <a:off x="546100" y="4533900"/>
            <a:ext cx="8893034" cy="1403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ЧСС во время/без тренировки, состав тканей 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3700"/>
              </a:lnSpc>
            </a:pP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тела, мышечная масса, креатинфосфокиназа, моча, режим сна, газовый состав, питание.</a:t>
            </a:r>
          </a:p>
        </p:txBody>
      </p:sp>
      <p:sp>
        <p:nvSpPr>
          <p:cNvPr id="642" name="Shape 642"/>
          <p:cNvSpPr/>
          <p:nvPr/>
        </p:nvSpPr>
        <p:spPr>
          <a:xfrm>
            <a:off x="546100" y="6095999"/>
            <a:ext cx="4432102" cy="469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Хронометраж “Freelap”</a:t>
            </a: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/>
          <p:nvPr/>
        </p:nvSpPr>
        <p:spPr>
          <a:xfrm>
            <a:off x="457198" y="457201"/>
            <a:ext cx="8880553" cy="61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7658" y="21354"/>
                </a:lnTo>
                <a:cubicBezTo>
                  <a:pt x="17629" y="21508"/>
                  <a:pt x="17520" y="21600"/>
                  <a:pt x="17413" y="21559"/>
                </a:cubicBezTo>
                <a:lnTo>
                  <a:pt x="0" y="14786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5" name="Shape 645"/>
          <p:cNvSpPr/>
          <p:nvPr/>
        </p:nvSpPr>
        <p:spPr>
          <a:xfrm>
            <a:off x="457199" y="4740766"/>
            <a:ext cx="7197160" cy="257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0" y="0"/>
                </a:moveTo>
                <a:lnTo>
                  <a:pt x="21391" y="16043"/>
                </a:lnTo>
                <a:cubicBezTo>
                  <a:pt x="21522" y="16142"/>
                  <a:pt x="21600" y="16519"/>
                  <a:pt x="21565" y="16887"/>
                </a:cubicBezTo>
                <a:lnTo>
                  <a:pt x="21114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6" name="Shape 646"/>
          <p:cNvSpPr/>
          <p:nvPr/>
        </p:nvSpPr>
        <p:spPr>
          <a:xfrm>
            <a:off x="7600180" y="6719656"/>
            <a:ext cx="2001018" cy="595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5" fill="norm" stroke="1" extrusionOk="0">
                <a:moveTo>
                  <a:pt x="2281" y="28"/>
                </a:moveTo>
                <a:cubicBezTo>
                  <a:pt x="2395" y="-25"/>
                  <a:pt x="2514" y="-4"/>
                  <a:pt x="2632" y="102"/>
                </a:cubicBezTo>
                <a:lnTo>
                  <a:pt x="21600" y="17160"/>
                </a:lnTo>
                <a:lnTo>
                  <a:pt x="21600" y="21575"/>
                </a:lnTo>
                <a:lnTo>
                  <a:pt x="0" y="21575"/>
                </a:lnTo>
                <a:lnTo>
                  <a:pt x="1546" y="2205"/>
                </a:lnTo>
                <a:cubicBezTo>
                  <a:pt x="1641" y="1015"/>
                  <a:pt x="1939" y="188"/>
                  <a:pt x="2281" y="28"/>
                </a:cubicBezTo>
              </a:path>
            </a:pathLst>
          </a:custGeom>
          <a:solidFill>
            <a:srgbClr val="7F7F7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7" name="Shape 647"/>
          <p:cNvSpPr/>
          <p:nvPr/>
        </p:nvSpPr>
        <p:spPr>
          <a:xfrm>
            <a:off x="7804615" y="457200"/>
            <a:ext cx="1796583" cy="664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600" fill="norm" stroke="1" extrusionOk="0">
                <a:moveTo>
                  <a:pt x="19509" y="0"/>
                </a:moveTo>
                <a:lnTo>
                  <a:pt x="21494" y="0"/>
                </a:lnTo>
                <a:lnTo>
                  <a:pt x="21494" y="21600"/>
                </a:lnTo>
                <a:lnTo>
                  <a:pt x="729" y="20087"/>
                </a:lnTo>
                <a:cubicBezTo>
                  <a:pt x="205" y="20049"/>
                  <a:pt x="-106" y="19903"/>
                  <a:pt x="34" y="19760"/>
                </a:cubicBezTo>
                <a:lnTo>
                  <a:pt x="19509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648" name="image49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4000" y="4216400"/>
            <a:ext cx="4470400" cy="295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9" name="image50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0" name="image50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sp>
        <p:nvSpPr>
          <p:cNvPr id="651" name="Shape 651"/>
          <p:cNvSpPr/>
          <p:nvPr/>
        </p:nvSpPr>
        <p:spPr>
          <a:xfrm>
            <a:off x="2261102" y="901699"/>
            <a:ext cx="6610444" cy="46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700"/>
              </a:lnSpc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ОЛИМПИЙСКАЯ ПОДГОТОВКА</a:t>
            </a:r>
          </a:p>
        </p:txBody>
      </p:sp>
      <p:sp>
        <p:nvSpPr>
          <p:cNvPr id="652" name="Shape 652"/>
          <p:cNvSpPr/>
          <p:nvPr/>
        </p:nvSpPr>
        <p:spPr>
          <a:xfrm>
            <a:off x="774700" y="1727199"/>
            <a:ext cx="5061211" cy="456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600"/>
              </a:lnSpc>
            </a:pPr>
            <a:r>
              <a:rPr sz="31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1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sz="3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</a:t>
            </a:r>
            <a:r>
              <a:rPr sz="3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недели Сьерра-Невада).</a:t>
            </a:r>
          </a:p>
        </p:txBody>
      </p:sp>
      <p:sp>
        <p:nvSpPr>
          <p:cNvPr id="653" name="Shape 653"/>
          <p:cNvSpPr/>
          <p:nvPr/>
        </p:nvSpPr>
        <p:spPr>
          <a:xfrm>
            <a:off x="774699" y="2209800"/>
            <a:ext cx="8291167" cy="847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600"/>
              </a:lnSpc>
              <a:tabLst>
                <a:tab pos="266700" algn="l"/>
              </a:tabLst>
            </a:pPr>
            <a:r>
              <a:rPr sz="31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1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Лагерь</a:t>
            </a:r>
            <a:r>
              <a:rPr sz="3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sz="3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3: 2</a:t>
            </a:r>
            <a:r>
              <a:rPr sz="3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тренировки в неделю в Гранаде</a:t>
            </a:r>
            <a:endParaRPr sz="31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3000"/>
              </a:lnSpc>
              <a:tabLst>
                <a:tab pos="266700" algn="l"/>
              </a:tabLst>
            </a:pPr>
            <a:r>
              <a:rPr sz="3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(высота 738м). Интенсивность/Темп.</a:t>
            </a:r>
          </a:p>
        </p:txBody>
      </p:sp>
      <p:sp>
        <p:nvSpPr>
          <p:cNvPr id="654" name="Shape 654"/>
          <p:cNvSpPr/>
          <p:nvPr/>
        </p:nvSpPr>
        <p:spPr>
          <a:xfrm>
            <a:off x="774700" y="3047999"/>
            <a:ext cx="6691375" cy="456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600"/>
              </a:lnSpc>
            </a:pPr>
            <a:r>
              <a:rPr sz="31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1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Лагерь</a:t>
            </a:r>
            <a:r>
              <a:rPr sz="3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2: лыжи</a:t>
            </a:r>
            <a:r>
              <a:rPr sz="3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3раза в неделю.THSH</a:t>
            </a:r>
          </a:p>
        </p:txBody>
      </p:sp>
      <p:sp>
        <p:nvSpPr>
          <p:cNvPr id="655" name="Shape 655"/>
          <p:cNvSpPr/>
          <p:nvPr/>
        </p:nvSpPr>
        <p:spPr>
          <a:xfrm>
            <a:off x="774699" y="3530599"/>
            <a:ext cx="7457630" cy="456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600"/>
              </a:lnSpc>
            </a:pPr>
            <a:r>
              <a:rPr sz="31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1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Лагерь</a:t>
            </a:r>
            <a:r>
              <a:rPr sz="3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3: высота около 3 недель на</a:t>
            </a:r>
            <a:r>
              <a:rPr sz="3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3200м.</a:t>
            </a:r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/>
          <p:nvPr/>
        </p:nvSpPr>
        <p:spPr>
          <a:xfrm>
            <a:off x="457198" y="457201"/>
            <a:ext cx="8880553" cy="61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7658" y="21354"/>
                </a:lnTo>
                <a:cubicBezTo>
                  <a:pt x="17629" y="21508"/>
                  <a:pt x="17520" y="21600"/>
                  <a:pt x="17413" y="21559"/>
                </a:cubicBezTo>
                <a:lnTo>
                  <a:pt x="0" y="14786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58" name="Shape 658"/>
          <p:cNvSpPr/>
          <p:nvPr/>
        </p:nvSpPr>
        <p:spPr>
          <a:xfrm>
            <a:off x="457199" y="4740766"/>
            <a:ext cx="7197160" cy="257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0" y="0"/>
                </a:moveTo>
                <a:lnTo>
                  <a:pt x="21391" y="16043"/>
                </a:lnTo>
                <a:cubicBezTo>
                  <a:pt x="21522" y="16142"/>
                  <a:pt x="21600" y="16519"/>
                  <a:pt x="21565" y="16887"/>
                </a:cubicBezTo>
                <a:lnTo>
                  <a:pt x="21114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59" name="Shape 659"/>
          <p:cNvSpPr/>
          <p:nvPr/>
        </p:nvSpPr>
        <p:spPr>
          <a:xfrm>
            <a:off x="7600180" y="6719656"/>
            <a:ext cx="2001018" cy="595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5" fill="norm" stroke="1" extrusionOk="0">
                <a:moveTo>
                  <a:pt x="2281" y="28"/>
                </a:moveTo>
                <a:cubicBezTo>
                  <a:pt x="2395" y="-25"/>
                  <a:pt x="2514" y="-4"/>
                  <a:pt x="2632" y="102"/>
                </a:cubicBezTo>
                <a:lnTo>
                  <a:pt x="21600" y="17160"/>
                </a:lnTo>
                <a:lnTo>
                  <a:pt x="21600" y="21575"/>
                </a:lnTo>
                <a:lnTo>
                  <a:pt x="0" y="21575"/>
                </a:lnTo>
                <a:lnTo>
                  <a:pt x="1546" y="2205"/>
                </a:lnTo>
                <a:cubicBezTo>
                  <a:pt x="1641" y="1015"/>
                  <a:pt x="1939" y="188"/>
                  <a:pt x="2281" y="28"/>
                </a:cubicBezTo>
              </a:path>
            </a:pathLst>
          </a:custGeom>
          <a:solidFill>
            <a:srgbClr val="7F7F7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0" name="Shape 660"/>
          <p:cNvSpPr/>
          <p:nvPr/>
        </p:nvSpPr>
        <p:spPr>
          <a:xfrm>
            <a:off x="7804615" y="457200"/>
            <a:ext cx="1796583" cy="664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600" fill="norm" stroke="1" extrusionOk="0">
                <a:moveTo>
                  <a:pt x="19509" y="0"/>
                </a:moveTo>
                <a:lnTo>
                  <a:pt x="21494" y="0"/>
                </a:lnTo>
                <a:lnTo>
                  <a:pt x="21494" y="21600"/>
                </a:lnTo>
                <a:lnTo>
                  <a:pt x="729" y="20087"/>
                </a:lnTo>
                <a:cubicBezTo>
                  <a:pt x="205" y="20049"/>
                  <a:pt x="-106" y="19903"/>
                  <a:pt x="34" y="19760"/>
                </a:cubicBezTo>
                <a:lnTo>
                  <a:pt x="19509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661" name="image5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2100" y="4419600"/>
            <a:ext cx="4089400" cy="269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2" name="image5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3" name="image5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sp>
        <p:nvSpPr>
          <p:cNvPr id="664" name="Shape 664"/>
          <p:cNvSpPr/>
          <p:nvPr/>
        </p:nvSpPr>
        <p:spPr>
          <a:xfrm>
            <a:off x="3060699" y="1041399"/>
            <a:ext cx="3726900" cy="450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3600"/>
              </a:lnSpc>
              <a:defRPr sz="3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ПОДГОТОВКА К ЧМ</a:t>
            </a:r>
          </a:p>
        </p:txBody>
      </p:sp>
      <p:sp>
        <p:nvSpPr>
          <p:cNvPr id="665" name="Shape 665"/>
          <p:cNvSpPr/>
          <p:nvPr/>
        </p:nvSpPr>
        <p:spPr>
          <a:xfrm>
            <a:off x="774700" y="1930399"/>
            <a:ext cx="5549776" cy="49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900"/>
              </a:lnSpc>
            </a:pPr>
            <a:r>
              <a:rPr sz="34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4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4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sz="3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4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</a:t>
            </a:r>
            <a:r>
              <a:rPr sz="3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4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недели</a:t>
            </a:r>
            <a:r>
              <a:rPr sz="3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4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Сьерра-Невада).</a:t>
            </a:r>
          </a:p>
        </p:txBody>
      </p:sp>
      <p:sp>
        <p:nvSpPr>
          <p:cNvPr id="666" name="Shape 666"/>
          <p:cNvSpPr/>
          <p:nvPr/>
        </p:nvSpPr>
        <p:spPr>
          <a:xfrm>
            <a:off x="774699" y="2489200"/>
            <a:ext cx="8286057" cy="1531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900"/>
              </a:lnSpc>
            </a:pPr>
            <a:r>
              <a:rPr sz="34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4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4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Лагерь</a:t>
            </a:r>
            <a:r>
              <a:rPr sz="3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4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sz="3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4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sz="3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4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2: как и в прежнем сезоне</a:t>
            </a:r>
            <a:endParaRPr sz="34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100"/>
              </a:lnSpc>
            </a:pPr>
            <a:r>
              <a:rPr sz="34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4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4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Лагерь</a:t>
            </a:r>
            <a:r>
              <a:rPr sz="3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4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3: высота, около 3 недель на 3200м</a:t>
            </a:r>
            <a:endParaRPr sz="34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100"/>
              </a:lnSpc>
            </a:pPr>
            <a:r>
              <a:rPr sz="34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4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sz="3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поддержка в доме на высоте.10</a:t>
            </a:r>
            <a:r>
              <a:rPr sz="3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дней</a:t>
            </a:r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/>
          <p:nvPr/>
        </p:nvSpPr>
        <p:spPr>
          <a:xfrm>
            <a:off x="457198" y="457201"/>
            <a:ext cx="8880553" cy="61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7658" y="21354"/>
                </a:lnTo>
                <a:cubicBezTo>
                  <a:pt x="17629" y="21508"/>
                  <a:pt x="17520" y="21600"/>
                  <a:pt x="17413" y="21559"/>
                </a:cubicBezTo>
                <a:lnTo>
                  <a:pt x="0" y="14786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9" name="Shape 669"/>
          <p:cNvSpPr/>
          <p:nvPr/>
        </p:nvSpPr>
        <p:spPr>
          <a:xfrm>
            <a:off x="457199" y="4740766"/>
            <a:ext cx="7197160" cy="257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0" y="0"/>
                </a:moveTo>
                <a:lnTo>
                  <a:pt x="21391" y="16043"/>
                </a:lnTo>
                <a:cubicBezTo>
                  <a:pt x="21522" y="16142"/>
                  <a:pt x="21600" y="16519"/>
                  <a:pt x="21565" y="16887"/>
                </a:cubicBezTo>
                <a:lnTo>
                  <a:pt x="21114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70" name="Shape 670"/>
          <p:cNvSpPr/>
          <p:nvPr/>
        </p:nvSpPr>
        <p:spPr>
          <a:xfrm>
            <a:off x="7600180" y="6719656"/>
            <a:ext cx="2001018" cy="595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5" fill="norm" stroke="1" extrusionOk="0">
                <a:moveTo>
                  <a:pt x="2281" y="28"/>
                </a:moveTo>
                <a:cubicBezTo>
                  <a:pt x="2395" y="-25"/>
                  <a:pt x="2514" y="-4"/>
                  <a:pt x="2632" y="102"/>
                </a:cubicBezTo>
                <a:lnTo>
                  <a:pt x="21600" y="17160"/>
                </a:lnTo>
                <a:lnTo>
                  <a:pt x="21600" y="21575"/>
                </a:lnTo>
                <a:lnTo>
                  <a:pt x="0" y="21575"/>
                </a:lnTo>
                <a:lnTo>
                  <a:pt x="1546" y="2205"/>
                </a:lnTo>
                <a:cubicBezTo>
                  <a:pt x="1641" y="1015"/>
                  <a:pt x="1939" y="188"/>
                  <a:pt x="2281" y="28"/>
                </a:cubicBezTo>
              </a:path>
            </a:pathLst>
          </a:custGeom>
          <a:solidFill>
            <a:srgbClr val="7F7F7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71" name="Shape 671"/>
          <p:cNvSpPr/>
          <p:nvPr/>
        </p:nvSpPr>
        <p:spPr>
          <a:xfrm>
            <a:off x="7804615" y="457200"/>
            <a:ext cx="1796583" cy="664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600" fill="norm" stroke="1" extrusionOk="0">
                <a:moveTo>
                  <a:pt x="19509" y="0"/>
                </a:moveTo>
                <a:lnTo>
                  <a:pt x="21494" y="0"/>
                </a:lnTo>
                <a:lnTo>
                  <a:pt x="21494" y="21600"/>
                </a:lnTo>
                <a:lnTo>
                  <a:pt x="729" y="20087"/>
                </a:lnTo>
                <a:cubicBezTo>
                  <a:pt x="205" y="20049"/>
                  <a:pt x="-106" y="19903"/>
                  <a:pt x="34" y="19760"/>
                </a:cubicBezTo>
                <a:lnTo>
                  <a:pt x="19509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672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3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sp>
        <p:nvSpPr>
          <p:cNvPr id="674" name="Shape 674"/>
          <p:cNvSpPr/>
          <p:nvPr/>
        </p:nvSpPr>
        <p:spPr>
          <a:xfrm>
            <a:off x="774699" y="2527299"/>
            <a:ext cx="353816" cy="3354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4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endParaRPr sz="3200">
              <a:solidFill>
                <a:srgbClr val="76C5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36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endParaRPr sz="3200">
              <a:solidFill>
                <a:srgbClr val="76C5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36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endParaRPr sz="3200">
              <a:solidFill>
                <a:srgbClr val="76C5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36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endParaRPr sz="3200">
              <a:solidFill>
                <a:srgbClr val="76C5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36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endParaRPr sz="3200">
              <a:solidFill>
                <a:srgbClr val="76C5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36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</a:p>
        </p:txBody>
      </p:sp>
      <p:sp>
        <p:nvSpPr>
          <p:cNvPr id="675" name="Shape 675"/>
          <p:cNvSpPr/>
          <p:nvPr/>
        </p:nvSpPr>
        <p:spPr>
          <a:xfrm>
            <a:off x="1155699" y="1371599"/>
            <a:ext cx="7070925" cy="453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  <a:tabLst>
                <a:tab pos="1752600" algn="l"/>
              </a:tabLst>
            </a:pPr>
            <a:r>
              <a: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ПСИХОЛОГИЧЕСКАЯ ПОДГОТОВКА</a:t>
            </a:r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200"/>
              </a:lnSpc>
              <a:tabLst>
                <a:tab pos="1752600" algn="l"/>
              </a:tabLst>
            </a:pP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Нац.сборная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общее видение.</a:t>
            </a:r>
            <a:endParaRPr sz="32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  <a:tabLst>
                <a:tab pos="1752600" algn="l"/>
              </a:tabLst>
            </a:pP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Индивидуальная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Псих. программа.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  <a:tabLst>
                <a:tab pos="1752600" algn="l"/>
              </a:tabLst>
            </a:pP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Сначала человек - потом пловец.</a:t>
            </a:r>
            <a:endParaRPr sz="32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  <a:tabLst>
                <a:tab pos="1752600" algn="l"/>
              </a:tabLst>
            </a:pP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Готовься к неизвестному.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  <a:tabLst>
                <a:tab pos="1752600" algn="l"/>
              </a:tabLst>
            </a:pP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Используй собственный опыт.</a:t>
            </a:r>
            <a:endParaRPr sz="32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  <a:tabLst>
                <a:tab pos="1752600" algn="l"/>
              </a:tabLst>
            </a:pP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Готовь тренера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Готовь пловца.</a:t>
            </a:r>
          </a:p>
        </p:txBody>
      </p:sp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/>
          <p:nvPr/>
        </p:nvSpPr>
        <p:spPr>
          <a:xfrm>
            <a:off x="457198" y="457201"/>
            <a:ext cx="8880553" cy="61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7658" y="21354"/>
                </a:lnTo>
                <a:cubicBezTo>
                  <a:pt x="17629" y="21508"/>
                  <a:pt x="17520" y="21600"/>
                  <a:pt x="17413" y="21559"/>
                </a:cubicBezTo>
                <a:lnTo>
                  <a:pt x="0" y="14786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78" name="Shape 678"/>
          <p:cNvSpPr/>
          <p:nvPr/>
        </p:nvSpPr>
        <p:spPr>
          <a:xfrm>
            <a:off x="457199" y="4740766"/>
            <a:ext cx="7197160" cy="257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0" y="0"/>
                </a:moveTo>
                <a:lnTo>
                  <a:pt x="21391" y="16043"/>
                </a:lnTo>
                <a:cubicBezTo>
                  <a:pt x="21522" y="16142"/>
                  <a:pt x="21600" y="16519"/>
                  <a:pt x="21565" y="16887"/>
                </a:cubicBezTo>
                <a:lnTo>
                  <a:pt x="21114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79" name="Shape 679"/>
          <p:cNvSpPr/>
          <p:nvPr/>
        </p:nvSpPr>
        <p:spPr>
          <a:xfrm>
            <a:off x="7600180" y="6719656"/>
            <a:ext cx="2001018" cy="595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5" fill="norm" stroke="1" extrusionOk="0">
                <a:moveTo>
                  <a:pt x="2281" y="28"/>
                </a:moveTo>
                <a:cubicBezTo>
                  <a:pt x="2395" y="-25"/>
                  <a:pt x="2514" y="-4"/>
                  <a:pt x="2632" y="102"/>
                </a:cubicBezTo>
                <a:lnTo>
                  <a:pt x="21600" y="17160"/>
                </a:lnTo>
                <a:lnTo>
                  <a:pt x="21600" y="21575"/>
                </a:lnTo>
                <a:lnTo>
                  <a:pt x="0" y="21575"/>
                </a:lnTo>
                <a:lnTo>
                  <a:pt x="1546" y="2205"/>
                </a:lnTo>
                <a:cubicBezTo>
                  <a:pt x="1641" y="1015"/>
                  <a:pt x="1939" y="188"/>
                  <a:pt x="2281" y="28"/>
                </a:cubicBezTo>
              </a:path>
            </a:pathLst>
          </a:custGeom>
          <a:solidFill>
            <a:srgbClr val="7F7F7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0" name="Shape 680"/>
          <p:cNvSpPr/>
          <p:nvPr/>
        </p:nvSpPr>
        <p:spPr>
          <a:xfrm>
            <a:off x="7804615" y="457200"/>
            <a:ext cx="1796583" cy="664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600" fill="norm" stroke="1" extrusionOk="0">
                <a:moveTo>
                  <a:pt x="19509" y="0"/>
                </a:moveTo>
                <a:lnTo>
                  <a:pt x="21494" y="0"/>
                </a:lnTo>
                <a:lnTo>
                  <a:pt x="21494" y="21600"/>
                </a:lnTo>
                <a:lnTo>
                  <a:pt x="729" y="20087"/>
                </a:lnTo>
                <a:cubicBezTo>
                  <a:pt x="205" y="20049"/>
                  <a:pt x="-106" y="19903"/>
                  <a:pt x="34" y="19760"/>
                </a:cubicBezTo>
                <a:lnTo>
                  <a:pt x="19509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681" name="image5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2000" y="4699000"/>
            <a:ext cx="3657600" cy="250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2" name="image54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3" name="image54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sp>
        <p:nvSpPr>
          <p:cNvPr id="684" name="Shape 684"/>
          <p:cNvSpPr/>
          <p:nvPr/>
        </p:nvSpPr>
        <p:spPr>
          <a:xfrm>
            <a:off x="774699" y="2489199"/>
            <a:ext cx="353816" cy="2186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4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endParaRPr sz="3200">
              <a:solidFill>
                <a:srgbClr val="76C5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36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endParaRPr sz="3200">
              <a:solidFill>
                <a:srgbClr val="76C5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36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endParaRPr sz="3200">
              <a:solidFill>
                <a:srgbClr val="76C5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36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</a:p>
        </p:txBody>
      </p:sp>
      <p:sp>
        <p:nvSpPr>
          <p:cNvPr id="685" name="Shape 685"/>
          <p:cNvSpPr/>
          <p:nvPr/>
        </p:nvSpPr>
        <p:spPr>
          <a:xfrm>
            <a:off x="1155699" y="1333499"/>
            <a:ext cx="6467079" cy="3361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  <a:tabLst>
                <a:tab pos="1816100" algn="l"/>
              </a:tabLst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Принцип домино ”</a:t>
            </a:r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200"/>
              </a:lnSpc>
              <a:tabLst>
                <a:tab pos="1816100" algn="l"/>
              </a:tabLst>
            </a:pP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недель тренировок.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  <a:tabLst>
                <a:tab pos="1816100" algn="l"/>
              </a:tabLst>
            </a:pP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среднем 84км в неделю.</a:t>
            </a:r>
            <a:endParaRPr sz="32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  <a:tabLst>
                <a:tab pos="1816100" algn="l"/>
              </a:tabLst>
            </a:pP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2часа+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каждый день работа на суше.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  <a:tabLst>
                <a:tab pos="1816100" algn="l"/>
              </a:tabLst>
            </a:pP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5часов+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каждый день работа в воде.</a:t>
            </a:r>
          </a:p>
        </p:txBody>
      </p:sp>
      <p:sp>
        <p:nvSpPr>
          <p:cNvPr id="686" name="Shape 686"/>
          <p:cNvSpPr/>
          <p:nvPr/>
        </p:nvSpPr>
        <p:spPr>
          <a:xfrm>
            <a:off x="774699" y="5333999"/>
            <a:ext cx="2646959" cy="1040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секрет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Улыбайтесь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457198" y="457201"/>
            <a:ext cx="8880553" cy="61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7658" y="21354"/>
                </a:lnTo>
                <a:cubicBezTo>
                  <a:pt x="17629" y="21508"/>
                  <a:pt x="17520" y="21600"/>
                  <a:pt x="17413" y="21559"/>
                </a:cubicBezTo>
                <a:lnTo>
                  <a:pt x="0" y="14786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5" name="Shape 85"/>
          <p:cNvSpPr/>
          <p:nvPr/>
        </p:nvSpPr>
        <p:spPr>
          <a:xfrm>
            <a:off x="457199" y="4740766"/>
            <a:ext cx="7197160" cy="257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0" y="0"/>
                </a:moveTo>
                <a:lnTo>
                  <a:pt x="21391" y="16043"/>
                </a:lnTo>
                <a:cubicBezTo>
                  <a:pt x="21522" y="16142"/>
                  <a:pt x="21600" y="16519"/>
                  <a:pt x="21565" y="16887"/>
                </a:cubicBezTo>
                <a:lnTo>
                  <a:pt x="21114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6" name="Shape 86"/>
          <p:cNvSpPr/>
          <p:nvPr/>
        </p:nvSpPr>
        <p:spPr>
          <a:xfrm>
            <a:off x="7600180" y="6719656"/>
            <a:ext cx="2001018" cy="595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5" fill="norm" stroke="1" extrusionOk="0">
                <a:moveTo>
                  <a:pt x="2281" y="28"/>
                </a:moveTo>
                <a:cubicBezTo>
                  <a:pt x="2395" y="-25"/>
                  <a:pt x="2514" y="-4"/>
                  <a:pt x="2632" y="102"/>
                </a:cubicBezTo>
                <a:lnTo>
                  <a:pt x="21600" y="17160"/>
                </a:lnTo>
                <a:lnTo>
                  <a:pt x="21600" y="21575"/>
                </a:lnTo>
                <a:lnTo>
                  <a:pt x="0" y="21575"/>
                </a:lnTo>
                <a:lnTo>
                  <a:pt x="1546" y="2205"/>
                </a:lnTo>
                <a:cubicBezTo>
                  <a:pt x="1641" y="1015"/>
                  <a:pt x="1939" y="188"/>
                  <a:pt x="2281" y="28"/>
                </a:cubicBezTo>
              </a:path>
            </a:pathLst>
          </a:custGeom>
          <a:solidFill>
            <a:srgbClr val="7F7F7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7" name="Shape 87"/>
          <p:cNvSpPr/>
          <p:nvPr/>
        </p:nvSpPr>
        <p:spPr>
          <a:xfrm>
            <a:off x="7804615" y="457200"/>
            <a:ext cx="1796583" cy="664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600" fill="norm" stroke="1" extrusionOk="0">
                <a:moveTo>
                  <a:pt x="19509" y="0"/>
                </a:moveTo>
                <a:lnTo>
                  <a:pt x="21494" y="0"/>
                </a:lnTo>
                <a:lnTo>
                  <a:pt x="21494" y="21600"/>
                </a:lnTo>
                <a:lnTo>
                  <a:pt x="729" y="20087"/>
                </a:lnTo>
                <a:cubicBezTo>
                  <a:pt x="205" y="20049"/>
                  <a:pt x="-106" y="19903"/>
                  <a:pt x="34" y="19760"/>
                </a:cubicBezTo>
                <a:lnTo>
                  <a:pt x="19509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88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/>
        </p:nvSpPr>
        <p:spPr>
          <a:xfrm>
            <a:off x="712241" y="1130300"/>
            <a:ext cx="11490277" cy="46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700"/>
              </a:lnSpc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ВЫСОКИЙ УРОВЕНЬ - РЕАЛЬНОСТЬ</a:t>
            </a:r>
          </a:p>
        </p:txBody>
      </p:sp>
      <p:sp>
        <p:nvSpPr>
          <p:cNvPr id="91" name="Shape 91"/>
          <p:cNvSpPr/>
          <p:nvPr/>
        </p:nvSpPr>
        <p:spPr>
          <a:xfrm>
            <a:off x="774699" y="2209800"/>
            <a:ext cx="3777458" cy="46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Сезон 1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	29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пловцов</a:t>
            </a:r>
          </a:p>
        </p:txBody>
      </p:sp>
      <p:sp>
        <p:nvSpPr>
          <p:cNvPr id="92" name="Shape 92"/>
          <p:cNvSpPr/>
          <p:nvPr/>
        </p:nvSpPr>
        <p:spPr>
          <a:xfrm>
            <a:off x="774699" y="2781300"/>
            <a:ext cx="4531322" cy="1505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ЧМ в Шанхае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:5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пловцов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100"/>
              </a:lnSpc>
            </a:pP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полуфиналы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финал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200"/>
              </a:lnSpc>
            </a:pP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Сезон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	22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пловца</a:t>
            </a:r>
          </a:p>
        </p:txBody>
      </p:sp>
      <p:sp>
        <p:nvSpPr>
          <p:cNvPr id="93" name="Shape 93"/>
          <p:cNvSpPr/>
          <p:nvPr/>
        </p:nvSpPr>
        <p:spPr>
          <a:xfrm>
            <a:off x="774699" y="4356100"/>
            <a:ext cx="4488658" cy="46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ОИ в Лондоне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	8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пловцов</a:t>
            </a:r>
          </a:p>
        </p:txBody>
      </p:sp>
      <p:sp>
        <p:nvSpPr>
          <p:cNvPr id="94" name="Shape 94"/>
          <p:cNvSpPr/>
          <p:nvPr/>
        </p:nvSpPr>
        <p:spPr>
          <a:xfrm>
            <a:off x="774699" y="4914900"/>
            <a:ext cx="6632378" cy="984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полуфиналы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3 -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финал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медали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200"/>
              </a:lnSpc>
            </a:pP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Сезон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	19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пловцов</a:t>
            </a:r>
          </a:p>
        </p:txBody>
      </p:sp>
      <p:sp>
        <p:nvSpPr>
          <p:cNvPr id="95" name="Shape 95"/>
          <p:cNvSpPr/>
          <p:nvPr/>
        </p:nvSpPr>
        <p:spPr>
          <a:xfrm>
            <a:off x="774699" y="5956300"/>
            <a:ext cx="5403058" cy="46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ЧМ в Барселоне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	5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пловцов</a:t>
            </a:r>
          </a:p>
        </p:txBody>
      </p:sp>
      <p:sp>
        <p:nvSpPr>
          <p:cNvPr id="96" name="Shape 96"/>
          <p:cNvSpPr/>
          <p:nvPr/>
        </p:nvSpPr>
        <p:spPr>
          <a:xfrm>
            <a:off x="774699" y="6489700"/>
            <a:ext cx="6530778" cy="46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полуфиналы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финал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медали</a:t>
            </a:r>
          </a:p>
        </p:txBody>
      </p:sp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/>
          <p:nvPr/>
        </p:nvSpPr>
        <p:spPr>
          <a:xfrm>
            <a:off x="457198" y="457201"/>
            <a:ext cx="8880553" cy="61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7658" y="21354"/>
                </a:lnTo>
                <a:cubicBezTo>
                  <a:pt x="17629" y="21508"/>
                  <a:pt x="17520" y="21600"/>
                  <a:pt x="17413" y="21559"/>
                </a:cubicBezTo>
                <a:lnTo>
                  <a:pt x="0" y="14786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9" name="Shape 689"/>
          <p:cNvSpPr/>
          <p:nvPr/>
        </p:nvSpPr>
        <p:spPr>
          <a:xfrm>
            <a:off x="457199" y="4740766"/>
            <a:ext cx="7197160" cy="257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0" y="0"/>
                </a:moveTo>
                <a:lnTo>
                  <a:pt x="21391" y="16043"/>
                </a:lnTo>
                <a:cubicBezTo>
                  <a:pt x="21522" y="16142"/>
                  <a:pt x="21600" y="16519"/>
                  <a:pt x="21565" y="16887"/>
                </a:cubicBezTo>
                <a:lnTo>
                  <a:pt x="21114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90" name="Shape 690"/>
          <p:cNvSpPr/>
          <p:nvPr/>
        </p:nvSpPr>
        <p:spPr>
          <a:xfrm>
            <a:off x="7600180" y="6719656"/>
            <a:ext cx="2001018" cy="595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5" fill="norm" stroke="1" extrusionOk="0">
                <a:moveTo>
                  <a:pt x="2281" y="28"/>
                </a:moveTo>
                <a:cubicBezTo>
                  <a:pt x="2395" y="-25"/>
                  <a:pt x="2514" y="-4"/>
                  <a:pt x="2632" y="102"/>
                </a:cubicBezTo>
                <a:lnTo>
                  <a:pt x="21600" y="17160"/>
                </a:lnTo>
                <a:lnTo>
                  <a:pt x="21600" y="21575"/>
                </a:lnTo>
                <a:lnTo>
                  <a:pt x="0" y="21575"/>
                </a:lnTo>
                <a:lnTo>
                  <a:pt x="1546" y="2205"/>
                </a:lnTo>
                <a:cubicBezTo>
                  <a:pt x="1641" y="1015"/>
                  <a:pt x="1939" y="188"/>
                  <a:pt x="2281" y="28"/>
                </a:cubicBezTo>
              </a:path>
            </a:pathLst>
          </a:custGeom>
          <a:solidFill>
            <a:srgbClr val="7F7F7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91" name="Shape 691"/>
          <p:cNvSpPr/>
          <p:nvPr/>
        </p:nvSpPr>
        <p:spPr>
          <a:xfrm>
            <a:off x="7804615" y="457200"/>
            <a:ext cx="1796583" cy="664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600" fill="norm" stroke="1" extrusionOk="0">
                <a:moveTo>
                  <a:pt x="19509" y="0"/>
                </a:moveTo>
                <a:lnTo>
                  <a:pt x="21494" y="0"/>
                </a:lnTo>
                <a:lnTo>
                  <a:pt x="21494" y="21600"/>
                </a:lnTo>
                <a:lnTo>
                  <a:pt x="729" y="20087"/>
                </a:lnTo>
                <a:cubicBezTo>
                  <a:pt x="205" y="20049"/>
                  <a:pt x="-106" y="19903"/>
                  <a:pt x="34" y="19760"/>
                </a:cubicBezTo>
                <a:lnTo>
                  <a:pt x="19509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692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3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sp>
        <p:nvSpPr>
          <p:cNvPr id="694" name="Shape 694"/>
          <p:cNvSpPr/>
          <p:nvPr/>
        </p:nvSpPr>
        <p:spPr>
          <a:xfrm>
            <a:off x="3213722" y="736600"/>
            <a:ext cx="3367287" cy="46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Эволюция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</a:t>
            </a:r>
          </a:p>
        </p:txBody>
      </p:sp>
      <p:sp>
        <p:nvSpPr>
          <p:cNvPr id="695" name="Shape 695"/>
          <p:cNvSpPr/>
          <p:nvPr/>
        </p:nvSpPr>
        <p:spPr>
          <a:xfrm>
            <a:off x="711200" y="1206499"/>
            <a:ext cx="8893034" cy="2640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Одаренность или Работа. Индивидуальность или Программа</a:t>
            </a:r>
            <a:endParaRPr sz="32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Какие есть варианты или Браться за все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5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это можно сделать или Можно ли это сделать</a:t>
            </a:r>
          </a:p>
        </p:txBody>
      </p:sp>
      <p:sp>
        <p:nvSpPr>
          <p:cNvPr id="696" name="Shape 696"/>
          <p:cNvSpPr/>
          <p:nvPr/>
        </p:nvSpPr>
        <p:spPr>
          <a:xfrm>
            <a:off x="660400" y="3708399"/>
            <a:ext cx="8218686" cy="1614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Совершенствовать управление каждый день.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Процесс / Необходимость в соревнованиях</a:t>
            </a:r>
            <a:endParaRPr sz="32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Подводка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пока эксперимент.</a:t>
            </a:r>
          </a:p>
        </p:txBody>
      </p:sp>
      <p:sp>
        <p:nvSpPr>
          <p:cNvPr id="697" name="Shape 697"/>
          <p:cNvSpPr/>
          <p:nvPr/>
        </p:nvSpPr>
        <p:spPr>
          <a:xfrm>
            <a:off x="774699" y="5930900"/>
            <a:ext cx="7063186" cy="1030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Видеть пьедестал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/Что это значит.</a:t>
            </a:r>
            <a:endParaRPr sz="32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 на 99%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значит, на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100%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неправ.</a:t>
            </a:r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/>
          <p:nvPr/>
        </p:nvSpPr>
        <p:spPr>
          <a:xfrm>
            <a:off x="457197" y="457198"/>
            <a:ext cx="6423163" cy="4079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0" h="21600" fill="norm" stroke="1" extrusionOk="0">
                <a:moveTo>
                  <a:pt x="0" y="0"/>
                </a:moveTo>
                <a:lnTo>
                  <a:pt x="19519" y="0"/>
                </a:lnTo>
                <a:lnTo>
                  <a:pt x="21561" y="12123"/>
                </a:lnTo>
                <a:cubicBezTo>
                  <a:pt x="21600" y="12355"/>
                  <a:pt x="21512" y="12593"/>
                  <a:pt x="21365" y="12655"/>
                </a:cubicBez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BFBFB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00" name="Shape 700"/>
          <p:cNvSpPr/>
          <p:nvPr/>
        </p:nvSpPr>
        <p:spPr>
          <a:xfrm>
            <a:off x="6366343" y="457200"/>
            <a:ext cx="3234856" cy="2326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8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5273"/>
                </a:lnTo>
                <a:lnTo>
                  <a:pt x="4688" y="21492"/>
                </a:lnTo>
                <a:cubicBezTo>
                  <a:pt x="4395" y="21600"/>
                  <a:pt x="4095" y="21359"/>
                  <a:pt x="4017" y="20954"/>
                </a:cubicBezTo>
                <a:lnTo>
                  <a:pt x="0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01" name="Shape 701"/>
          <p:cNvSpPr/>
          <p:nvPr/>
        </p:nvSpPr>
        <p:spPr>
          <a:xfrm>
            <a:off x="457198" y="2928432"/>
            <a:ext cx="7633754" cy="4386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7" fill="norm" stroke="1" extrusionOk="0">
                <a:moveTo>
                  <a:pt x="18158" y="4"/>
                </a:moveTo>
                <a:cubicBezTo>
                  <a:pt x="18247" y="26"/>
                  <a:pt x="18325" y="139"/>
                  <a:pt x="18350" y="301"/>
                </a:cubicBezTo>
                <a:lnTo>
                  <a:pt x="21600" y="21597"/>
                </a:lnTo>
                <a:lnTo>
                  <a:pt x="0" y="21597"/>
                </a:lnTo>
                <a:lnTo>
                  <a:pt x="0" y="8360"/>
                </a:lnTo>
                <a:lnTo>
                  <a:pt x="18066" y="14"/>
                </a:lnTo>
                <a:cubicBezTo>
                  <a:pt x="18097" y="0"/>
                  <a:pt x="18128" y="-3"/>
                  <a:pt x="18158" y="4"/>
                </a:cubicBez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702" name="image55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3400" y="1066800"/>
            <a:ext cx="6502400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03" name="image56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59600" y="2197100"/>
            <a:ext cx="2654300" cy="511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04" name="image57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05" name="image57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sp>
        <p:nvSpPr>
          <p:cNvPr id="706" name="Shape 706"/>
          <p:cNvSpPr/>
          <p:nvPr/>
        </p:nvSpPr>
        <p:spPr>
          <a:xfrm>
            <a:off x="2044699" y="1155699"/>
            <a:ext cx="5558409" cy="876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7000"/>
              </a:lnSpc>
            </a:pPr>
            <a:r>
              <a:rPr sz="6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Bolshoe</a:t>
            </a:r>
            <a:r>
              <a:rPr sz="6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6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Spasibo</a:t>
            </a:r>
            <a:r>
              <a:rPr sz="6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6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</a:p>
        </p:txBody>
      </p:sp>
      <p:sp>
        <p:nvSpPr>
          <p:cNvPr id="707" name="Shape 707"/>
          <p:cNvSpPr/>
          <p:nvPr/>
        </p:nvSpPr>
        <p:spPr>
          <a:xfrm>
            <a:off x="7010399" y="5295899"/>
            <a:ext cx="2233564" cy="601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2300"/>
              </a:lnSpc>
              <a:tabLst>
                <a:tab pos="914400" algn="l"/>
              </a:tabLst>
            </a:pPr>
            <a:r>
              <a:rPr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ФРЕД ВЕРНУ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2500"/>
              </a:lnSpc>
              <a:tabLst>
                <a:tab pos="914400" algn="l"/>
              </a:tabLst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ИААФ</a:t>
            </a:r>
            <a:r>
              <a:rPr sz="2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2014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457198" y="457201"/>
            <a:ext cx="8880553" cy="61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7658" y="21354"/>
                </a:lnTo>
                <a:cubicBezTo>
                  <a:pt x="17629" y="21508"/>
                  <a:pt x="17520" y="21600"/>
                  <a:pt x="17413" y="21559"/>
                </a:cubicBezTo>
                <a:lnTo>
                  <a:pt x="0" y="14786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9" name="Shape 99"/>
          <p:cNvSpPr/>
          <p:nvPr/>
        </p:nvSpPr>
        <p:spPr>
          <a:xfrm>
            <a:off x="457199" y="4740766"/>
            <a:ext cx="7197160" cy="257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0" y="0"/>
                </a:moveTo>
                <a:lnTo>
                  <a:pt x="21391" y="16043"/>
                </a:lnTo>
                <a:cubicBezTo>
                  <a:pt x="21522" y="16142"/>
                  <a:pt x="21600" y="16519"/>
                  <a:pt x="21565" y="16887"/>
                </a:cubicBezTo>
                <a:lnTo>
                  <a:pt x="21114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0" name="Shape 100"/>
          <p:cNvSpPr/>
          <p:nvPr/>
        </p:nvSpPr>
        <p:spPr>
          <a:xfrm>
            <a:off x="7600180" y="6719656"/>
            <a:ext cx="2001018" cy="595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5" fill="norm" stroke="1" extrusionOk="0">
                <a:moveTo>
                  <a:pt x="2281" y="28"/>
                </a:moveTo>
                <a:cubicBezTo>
                  <a:pt x="2395" y="-25"/>
                  <a:pt x="2514" y="-4"/>
                  <a:pt x="2632" y="102"/>
                </a:cubicBezTo>
                <a:lnTo>
                  <a:pt x="21600" y="17160"/>
                </a:lnTo>
                <a:lnTo>
                  <a:pt x="21600" y="21575"/>
                </a:lnTo>
                <a:lnTo>
                  <a:pt x="0" y="21575"/>
                </a:lnTo>
                <a:lnTo>
                  <a:pt x="1546" y="2205"/>
                </a:lnTo>
                <a:cubicBezTo>
                  <a:pt x="1641" y="1015"/>
                  <a:pt x="1939" y="188"/>
                  <a:pt x="2281" y="28"/>
                </a:cubicBezTo>
              </a:path>
            </a:pathLst>
          </a:custGeom>
          <a:solidFill>
            <a:srgbClr val="7F7F7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1" name="Shape 101"/>
          <p:cNvSpPr/>
          <p:nvPr/>
        </p:nvSpPr>
        <p:spPr>
          <a:xfrm>
            <a:off x="7804615" y="457200"/>
            <a:ext cx="1796583" cy="664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600" fill="norm" stroke="1" extrusionOk="0">
                <a:moveTo>
                  <a:pt x="19509" y="0"/>
                </a:moveTo>
                <a:lnTo>
                  <a:pt x="21494" y="0"/>
                </a:lnTo>
                <a:lnTo>
                  <a:pt x="21494" y="21600"/>
                </a:lnTo>
                <a:lnTo>
                  <a:pt x="729" y="20087"/>
                </a:lnTo>
                <a:cubicBezTo>
                  <a:pt x="205" y="20049"/>
                  <a:pt x="-106" y="19903"/>
                  <a:pt x="34" y="19760"/>
                </a:cubicBezTo>
                <a:lnTo>
                  <a:pt x="19509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2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/>
        </p:nvSpPr>
        <p:spPr>
          <a:xfrm>
            <a:off x="774700" y="1816100"/>
            <a:ext cx="8006358" cy="46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 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Убеждать спортсмена, демонстрируя ему его</a:t>
            </a:r>
          </a:p>
        </p:txBody>
      </p:sp>
      <p:sp>
        <p:nvSpPr>
          <p:cNvPr id="105" name="Shape 105"/>
          <p:cNvSpPr/>
          <p:nvPr/>
        </p:nvSpPr>
        <p:spPr>
          <a:xfrm>
            <a:off x="1041399" y="2298700"/>
            <a:ext cx="4610697" cy="46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3700"/>
              </a:lnSpc>
              <a:def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AEE8FB"/>
                </a:solidFill>
              </a:rPr>
              <a:t>возможности. Направлять.</a:t>
            </a:r>
          </a:p>
        </p:txBody>
      </p:sp>
      <p:sp>
        <p:nvSpPr>
          <p:cNvPr id="106" name="Shape 106"/>
          <p:cNvSpPr/>
          <p:nvPr/>
        </p:nvSpPr>
        <p:spPr>
          <a:xfrm>
            <a:off x="774700" y="2882900"/>
            <a:ext cx="7969250" cy="46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 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Научить побеждать, начиная с соревнований</a:t>
            </a:r>
          </a:p>
        </p:txBody>
      </p:sp>
      <p:sp>
        <p:nvSpPr>
          <p:cNvPr id="107" name="Shape 107"/>
          <p:cNvSpPr/>
          <p:nvPr/>
        </p:nvSpPr>
        <p:spPr>
          <a:xfrm>
            <a:off x="1041400" y="3378200"/>
            <a:ext cx="5613202" cy="46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3700"/>
              </a:lnSpc>
              <a:def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EA022"/>
                </a:solidFill>
              </a:rPr>
              <a:t>низкого уровня. Провоцировать.</a:t>
            </a:r>
          </a:p>
        </p:txBody>
      </p:sp>
      <p:sp>
        <p:nvSpPr>
          <p:cNvPr id="108" name="Shape 108"/>
          <p:cNvSpPr/>
          <p:nvPr/>
        </p:nvSpPr>
        <p:spPr>
          <a:xfrm>
            <a:off x="774700" y="3962400"/>
            <a:ext cx="7766447" cy="46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 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Составить план на 2-4 года и объяснить его</a:t>
            </a:r>
          </a:p>
        </p:txBody>
      </p:sp>
      <p:sp>
        <p:nvSpPr>
          <p:cNvPr id="109" name="Shape 109"/>
          <p:cNvSpPr/>
          <p:nvPr/>
        </p:nvSpPr>
        <p:spPr>
          <a:xfrm>
            <a:off x="1041400" y="4445000"/>
            <a:ext cx="4334868" cy="46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3700"/>
              </a:lnSpc>
              <a:def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AEE8FB"/>
                </a:solidFill>
              </a:rPr>
              <a:t>спортсмену. Предвидеть.</a:t>
            </a:r>
          </a:p>
        </p:txBody>
      </p:sp>
      <p:sp>
        <p:nvSpPr>
          <p:cNvPr id="110" name="Shape 110"/>
          <p:cNvSpPr/>
          <p:nvPr/>
        </p:nvSpPr>
        <p:spPr>
          <a:xfrm>
            <a:off x="774699" y="5029200"/>
            <a:ext cx="7868247" cy="46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 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Обеспечить прогресс с каждым сезоном. Не</a:t>
            </a:r>
          </a:p>
        </p:txBody>
      </p:sp>
      <p:sp>
        <p:nvSpPr>
          <p:cNvPr id="111" name="Shape 111"/>
          <p:cNvSpPr/>
          <p:nvPr/>
        </p:nvSpPr>
        <p:spPr>
          <a:xfrm>
            <a:off x="1041400" y="5524500"/>
            <a:ext cx="7860308" cy="954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только время, но и навыки, тесты, сила и т.д.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3900"/>
              </a:lnSpc>
            </a:pP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Отслеживать.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457198" y="457201"/>
            <a:ext cx="8880553" cy="61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7658" y="21354"/>
                </a:lnTo>
                <a:cubicBezTo>
                  <a:pt x="17629" y="21508"/>
                  <a:pt x="17520" y="21600"/>
                  <a:pt x="17413" y="21559"/>
                </a:cubicBezTo>
                <a:lnTo>
                  <a:pt x="0" y="14786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4" name="Shape 114"/>
          <p:cNvSpPr/>
          <p:nvPr/>
        </p:nvSpPr>
        <p:spPr>
          <a:xfrm>
            <a:off x="457199" y="4740766"/>
            <a:ext cx="7197160" cy="257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0" y="0"/>
                </a:moveTo>
                <a:lnTo>
                  <a:pt x="21391" y="16043"/>
                </a:lnTo>
                <a:cubicBezTo>
                  <a:pt x="21522" y="16142"/>
                  <a:pt x="21600" y="16519"/>
                  <a:pt x="21565" y="16887"/>
                </a:cubicBezTo>
                <a:lnTo>
                  <a:pt x="21114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5" name="Shape 115"/>
          <p:cNvSpPr/>
          <p:nvPr/>
        </p:nvSpPr>
        <p:spPr>
          <a:xfrm>
            <a:off x="7600180" y="6719656"/>
            <a:ext cx="2001018" cy="595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5" fill="norm" stroke="1" extrusionOk="0">
                <a:moveTo>
                  <a:pt x="2281" y="28"/>
                </a:moveTo>
                <a:cubicBezTo>
                  <a:pt x="2395" y="-25"/>
                  <a:pt x="2514" y="-4"/>
                  <a:pt x="2632" y="102"/>
                </a:cubicBezTo>
                <a:lnTo>
                  <a:pt x="21600" y="17160"/>
                </a:lnTo>
                <a:lnTo>
                  <a:pt x="21600" y="21575"/>
                </a:lnTo>
                <a:lnTo>
                  <a:pt x="0" y="21575"/>
                </a:lnTo>
                <a:lnTo>
                  <a:pt x="1546" y="2205"/>
                </a:lnTo>
                <a:cubicBezTo>
                  <a:pt x="1641" y="1015"/>
                  <a:pt x="1939" y="188"/>
                  <a:pt x="2281" y="28"/>
                </a:cubicBezTo>
              </a:path>
            </a:pathLst>
          </a:custGeom>
          <a:solidFill>
            <a:srgbClr val="7F7F7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6" name="Shape 116"/>
          <p:cNvSpPr/>
          <p:nvPr/>
        </p:nvSpPr>
        <p:spPr>
          <a:xfrm>
            <a:off x="7804615" y="457200"/>
            <a:ext cx="1796583" cy="664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600" fill="norm" stroke="1" extrusionOk="0">
                <a:moveTo>
                  <a:pt x="19509" y="0"/>
                </a:moveTo>
                <a:lnTo>
                  <a:pt x="21494" y="0"/>
                </a:lnTo>
                <a:lnTo>
                  <a:pt x="21494" y="21600"/>
                </a:lnTo>
                <a:lnTo>
                  <a:pt x="729" y="20087"/>
                </a:lnTo>
                <a:cubicBezTo>
                  <a:pt x="205" y="20049"/>
                  <a:pt x="-106" y="19903"/>
                  <a:pt x="34" y="19760"/>
                </a:cubicBezTo>
                <a:lnTo>
                  <a:pt x="19509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17" name="image9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100" y="685800"/>
            <a:ext cx="8636000" cy="637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10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10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457198" y="457201"/>
            <a:ext cx="8880553" cy="61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7658" y="21354"/>
                </a:lnTo>
                <a:cubicBezTo>
                  <a:pt x="17629" y="21508"/>
                  <a:pt x="17520" y="21600"/>
                  <a:pt x="17413" y="21559"/>
                </a:cubicBezTo>
                <a:lnTo>
                  <a:pt x="0" y="14786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2" name="Shape 122"/>
          <p:cNvSpPr/>
          <p:nvPr/>
        </p:nvSpPr>
        <p:spPr>
          <a:xfrm>
            <a:off x="457199" y="4740766"/>
            <a:ext cx="7197160" cy="257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0" y="0"/>
                </a:moveTo>
                <a:lnTo>
                  <a:pt x="21391" y="16043"/>
                </a:lnTo>
                <a:cubicBezTo>
                  <a:pt x="21522" y="16142"/>
                  <a:pt x="21600" y="16519"/>
                  <a:pt x="21565" y="16887"/>
                </a:cubicBezTo>
                <a:lnTo>
                  <a:pt x="21114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3" name="Shape 123"/>
          <p:cNvSpPr/>
          <p:nvPr/>
        </p:nvSpPr>
        <p:spPr>
          <a:xfrm>
            <a:off x="7600180" y="6719656"/>
            <a:ext cx="2001018" cy="595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5" fill="norm" stroke="1" extrusionOk="0">
                <a:moveTo>
                  <a:pt x="2281" y="28"/>
                </a:moveTo>
                <a:cubicBezTo>
                  <a:pt x="2395" y="-25"/>
                  <a:pt x="2514" y="-4"/>
                  <a:pt x="2632" y="102"/>
                </a:cubicBezTo>
                <a:lnTo>
                  <a:pt x="21600" y="17160"/>
                </a:lnTo>
                <a:lnTo>
                  <a:pt x="21600" y="21575"/>
                </a:lnTo>
                <a:lnTo>
                  <a:pt x="0" y="21575"/>
                </a:lnTo>
                <a:lnTo>
                  <a:pt x="1546" y="2205"/>
                </a:lnTo>
                <a:cubicBezTo>
                  <a:pt x="1641" y="1015"/>
                  <a:pt x="1939" y="188"/>
                  <a:pt x="2281" y="28"/>
                </a:cubicBezTo>
              </a:path>
            </a:pathLst>
          </a:custGeom>
          <a:solidFill>
            <a:srgbClr val="7F7F7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4" name="Shape 124"/>
          <p:cNvSpPr/>
          <p:nvPr/>
        </p:nvSpPr>
        <p:spPr>
          <a:xfrm>
            <a:off x="7804615" y="457200"/>
            <a:ext cx="1796583" cy="664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600" fill="norm" stroke="1" extrusionOk="0">
                <a:moveTo>
                  <a:pt x="19509" y="0"/>
                </a:moveTo>
                <a:lnTo>
                  <a:pt x="21494" y="0"/>
                </a:lnTo>
                <a:lnTo>
                  <a:pt x="21494" y="21600"/>
                </a:lnTo>
                <a:lnTo>
                  <a:pt x="729" y="20087"/>
                </a:lnTo>
                <a:cubicBezTo>
                  <a:pt x="205" y="20049"/>
                  <a:pt x="-106" y="19903"/>
                  <a:pt x="34" y="19760"/>
                </a:cubicBezTo>
                <a:lnTo>
                  <a:pt x="19509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25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774700" y="1308099"/>
            <a:ext cx="7636731" cy="2770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  <a:tabLst>
                <a:tab pos="1422400" algn="l"/>
              </a:tabLst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2012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ОЛИМПИЙСКАЯ ПОДГОТОВКА</a:t>
            </a:r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  <a:tabLst>
                <a:tab pos="1422400" algn="l"/>
              </a:tabLst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2 -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макро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(33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недели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недель)</a:t>
            </a:r>
            <a:endParaRPr sz="32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  <a:tabLst>
                <a:tab pos="1422400" algn="l"/>
              </a:tabLst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Переходный этап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дня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500"/>
              </a:lnSpc>
              <a:tabLst>
                <a:tab pos="1422400" algn="l"/>
              </a:tabLst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5 -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высокогорный сбор 4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недели</a:t>
            </a:r>
            <a:endParaRPr sz="32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  <a:tabLst>
                <a:tab pos="1422400" algn="l"/>
              </a:tabLst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12 -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соревнования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50м</a:t>
            </a:r>
          </a:p>
        </p:txBody>
      </p:sp>
      <p:sp>
        <p:nvSpPr>
          <p:cNvPr id="128" name="Shape 128"/>
          <p:cNvSpPr/>
          <p:nvPr/>
        </p:nvSpPr>
        <p:spPr>
          <a:xfrm>
            <a:off x="774700" y="4165600"/>
            <a:ext cx="7273529" cy="1030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Общий объем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2812.7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1541.4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4354.1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Сила/ОФП</a:t>
            </a:r>
          </a:p>
        </p:txBody>
      </p:sp>
      <p:sp>
        <p:nvSpPr>
          <p:cNvPr id="129" name="Shape 129"/>
          <p:cNvSpPr/>
          <p:nvPr/>
        </p:nvSpPr>
        <p:spPr>
          <a:xfrm>
            <a:off x="774699" y="5333999"/>
            <a:ext cx="6518078" cy="1040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Тренажер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Биокинетика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Статика</a:t>
            </a:r>
            <a:endParaRPr sz="32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Психологическая подготовка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457198" y="457201"/>
            <a:ext cx="8880553" cy="61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7658" y="21354"/>
                </a:lnTo>
                <a:cubicBezTo>
                  <a:pt x="17629" y="21508"/>
                  <a:pt x="17520" y="21600"/>
                  <a:pt x="17413" y="21559"/>
                </a:cubicBezTo>
                <a:lnTo>
                  <a:pt x="0" y="14786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2" name="Shape 132"/>
          <p:cNvSpPr/>
          <p:nvPr/>
        </p:nvSpPr>
        <p:spPr>
          <a:xfrm>
            <a:off x="457199" y="4740766"/>
            <a:ext cx="7197160" cy="257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0" y="0"/>
                </a:moveTo>
                <a:lnTo>
                  <a:pt x="21391" y="16043"/>
                </a:lnTo>
                <a:cubicBezTo>
                  <a:pt x="21522" y="16142"/>
                  <a:pt x="21600" y="16519"/>
                  <a:pt x="21565" y="16887"/>
                </a:cubicBezTo>
                <a:lnTo>
                  <a:pt x="21114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3" name="Shape 133"/>
          <p:cNvSpPr/>
          <p:nvPr/>
        </p:nvSpPr>
        <p:spPr>
          <a:xfrm>
            <a:off x="7600180" y="6719656"/>
            <a:ext cx="2001018" cy="595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5" fill="norm" stroke="1" extrusionOk="0">
                <a:moveTo>
                  <a:pt x="2281" y="28"/>
                </a:moveTo>
                <a:cubicBezTo>
                  <a:pt x="2395" y="-25"/>
                  <a:pt x="2514" y="-4"/>
                  <a:pt x="2632" y="102"/>
                </a:cubicBezTo>
                <a:lnTo>
                  <a:pt x="21600" y="17160"/>
                </a:lnTo>
                <a:lnTo>
                  <a:pt x="21600" y="21575"/>
                </a:lnTo>
                <a:lnTo>
                  <a:pt x="0" y="21575"/>
                </a:lnTo>
                <a:lnTo>
                  <a:pt x="1546" y="2205"/>
                </a:lnTo>
                <a:cubicBezTo>
                  <a:pt x="1641" y="1015"/>
                  <a:pt x="1939" y="188"/>
                  <a:pt x="2281" y="28"/>
                </a:cubicBezTo>
              </a:path>
            </a:pathLst>
          </a:custGeom>
          <a:solidFill>
            <a:srgbClr val="7F7F7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4" name="Shape 134"/>
          <p:cNvSpPr/>
          <p:nvPr/>
        </p:nvSpPr>
        <p:spPr>
          <a:xfrm>
            <a:off x="7804615" y="457200"/>
            <a:ext cx="1796583" cy="664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600" fill="norm" stroke="1" extrusionOk="0">
                <a:moveTo>
                  <a:pt x="19509" y="0"/>
                </a:moveTo>
                <a:lnTo>
                  <a:pt x="21494" y="0"/>
                </a:lnTo>
                <a:lnTo>
                  <a:pt x="21494" y="21600"/>
                </a:lnTo>
                <a:lnTo>
                  <a:pt x="729" y="20087"/>
                </a:lnTo>
                <a:cubicBezTo>
                  <a:pt x="205" y="20049"/>
                  <a:pt x="-106" y="19903"/>
                  <a:pt x="34" y="19760"/>
                </a:cubicBezTo>
                <a:lnTo>
                  <a:pt x="19509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35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774700" y="1231899"/>
            <a:ext cx="3073202" cy="469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МАКРОЦИКЛ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</a:p>
        </p:txBody>
      </p:sp>
      <p:sp>
        <p:nvSpPr>
          <p:cNvPr id="138" name="Shape 138"/>
          <p:cNvSpPr/>
          <p:nvPr/>
        </p:nvSpPr>
        <p:spPr>
          <a:xfrm>
            <a:off x="774700" y="2413000"/>
            <a:ext cx="4610299" cy="1030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недели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2812.7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км</a:t>
            </a:r>
            <a:endParaRPr sz="32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3 -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Высокогорные сборы</a:t>
            </a:r>
          </a:p>
        </p:txBody>
      </p:sp>
      <p:sp>
        <p:nvSpPr>
          <p:cNvPr id="139" name="Shape 139"/>
          <p:cNvSpPr/>
          <p:nvPr/>
        </p:nvSpPr>
        <p:spPr>
          <a:xfrm>
            <a:off x="1689100" y="3581399"/>
            <a:ext cx="6187679" cy="1025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Октябрь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недели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Сьерра-Невада,</a:t>
            </a:r>
            <a:endParaRPr sz="32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</a:pP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Январь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недели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Претория,</a:t>
            </a:r>
          </a:p>
        </p:txBody>
      </p:sp>
      <p:sp>
        <p:nvSpPr>
          <p:cNvPr id="140" name="Shape 140"/>
          <p:cNvSpPr/>
          <p:nvPr/>
        </p:nvSpPr>
        <p:spPr>
          <a:xfrm>
            <a:off x="1689100" y="4737100"/>
            <a:ext cx="6114654" cy="46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Февраль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недели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Сьерра-Невада.</a:t>
            </a:r>
          </a:p>
        </p:txBody>
      </p:sp>
      <p:sp>
        <p:nvSpPr>
          <p:cNvPr id="141" name="Shape 141"/>
          <p:cNvSpPr/>
          <p:nvPr/>
        </p:nvSpPr>
        <p:spPr>
          <a:xfrm>
            <a:off x="774699" y="5321299"/>
            <a:ext cx="6163272" cy="469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Соревнование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50м. Будь впереди.</a:t>
            </a:r>
          </a:p>
        </p:txBody>
      </p:sp>
      <p:sp>
        <p:nvSpPr>
          <p:cNvPr id="142" name="Shape 142"/>
          <p:cNvSpPr/>
          <p:nvPr/>
        </p:nvSpPr>
        <p:spPr>
          <a:xfrm>
            <a:off x="774700" y="6502399"/>
            <a:ext cx="4881761" cy="469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/“Короткая вода”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25м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457198" y="457201"/>
            <a:ext cx="8880553" cy="61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7658" y="21354"/>
                </a:lnTo>
                <a:cubicBezTo>
                  <a:pt x="17629" y="21508"/>
                  <a:pt x="17520" y="21600"/>
                  <a:pt x="17413" y="21559"/>
                </a:cubicBezTo>
                <a:lnTo>
                  <a:pt x="0" y="14786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5" name="Shape 145"/>
          <p:cNvSpPr/>
          <p:nvPr/>
        </p:nvSpPr>
        <p:spPr>
          <a:xfrm>
            <a:off x="457199" y="4740766"/>
            <a:ext cx="7197160" cy="257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0" y="0"/>
                </a:moveTo>
                <a:lnTo>
                  <a:pt x="21391" y="16043"/>
                </a:lnTo>
                <a:cubicBezTo>
                  <a:pt x="21522" y="16142"/>
                  <a:pt x="21600" y="16519"/>
                  <a:pt x="21565" y="16887"/>
                </a:cubicBezTo>
                <a:lnTo>
                  <a:pt x="21114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solidFill>
            <a:srgbClr val="4C4C4C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6" name="Shape 146"/>
          <p:cNvSpPr/>
          <p:nvPr/>
        </p:nvSpPr>
        <p:spPr>
          <a:xfrm>
            <a:off x="7600180" y="6719656"/>
            <a:ext cx="2001018" cy="595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5" fill="norm" stroke="1" extrusionOk="0">
                <a:moveTo>
                  <a:pt x="2281" y="28"/>
                </a:moveTo>
                <a:cubicBezTo>
                  <a:pt x="2395" y="-25"/>
                  <a:pt x="2514" y="-4"/>
                  <a:pt x="2632" y="102"/>
                </a:cubicBezTo>
                <a:lnTo>
                  <a:pt x="21600" y="17160"/>
                </a:lnTo>
                <a:lnTo>
                  <a:pt x="21600" y="21575"/>
                </a:lnTo>
                <a:lnTo>
                  <a:pt x="0" y="21575"/>
                </a:lnTo>
                <a:lnTo>
                  <a:pt x="1546" y="2205"/>
                </a:lnTo>
                <a:cubicBezTo>
                  <a:pt x="1641" y="1015"/>
                  <a:pt x="1939" y="188"/>
                  <a:pt x="2281" y="28"/>
                </a:cubicBezTo>
              </a:path>
            </a:pathLst>
          </a:custGeom>
          <a:solidFill>
            <a:srgbClr val="7F7F7F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7" name="Shape 147"/>
          <p:cNvSpPr/>
          <p:nvPr/>
        </p:nvSpPr>
        <p:spPr>
          <a:xfrm>
            <a:off x="7804615" y="457200"/>
            <a:ext cx="1796583" cy="664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600" fill="norm" stroke="1" extrusionOk="0">
                <a:moveTo>
                  <a:pt x="19509" y="0"/>
                </a:moveTo>
                <a:lnTo>
                  <a:pt x="21494" y="0"/>
                </a:lnTo>
                <a:lnTo>
                  <a:pt x="21494" y="21600"/>
                </a:lnTo>
                <a:lnTo>
                  <a:pt x="729" y="20087"/>
                </a:lnTo>
                <a:cubicBezTo>
                  <a:pt x="205" y="20049"/>
                  <a:pt x="-106" y="19903"/>
                  <a:pt x="34" y="19760"/>
                </a:cubicBezTo>
                <a:lnTo>
                  <a:pt x="19509" y="0"/>
                </a:lnTo>
              </a:path>
            </a:pathLst>
          </a:custGeom>
          <a:solidFill>
            <a:srgbClr val="A7A7A7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48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444500"/>
            <a:ext cx="9169400" cy="68834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774699" y="1231899"/>
            <a:ext cx="3208537" cy="469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r>
              <a: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МАКРОЦИКЛ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</a:p>
        </p:txBody>
      </p:sp>
      <p:sp>
        <p:nvSpPr>
          <p:cNvPr id="151" name="Shape 151"/>
          <p:cNvSpPr/>
          <p:nvPr/>
        </p:nvSpPr>
        <p:spPr>
          <a:xfrm>
            <a:off x="774699" y="2527299"/>
            <a:ext cx="353816" cy="3354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4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endParaRPr sz="3200">
              <a:solidFill>
                <a:srgbClr val="76C5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36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endParaRPr sz="3200">
              <a:solidFill>
                <a:srgbClr val="76C5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36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endParaRPr sz="3200">
              <a:solidFill>
                <a:srgbClr val="76C5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36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endParaRPr sz="3200">
              <a:solidFill>
                <a:srgbClr val="76C5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36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  <a:endParaRPr sz="3200">
              <a:solidFill>
                <a:srgbClr val="76C5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1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3600"/>
              </a:lnSpc>
            </a:pPr>
            <a:r>
              <a:rPr sz="3200">
                <a:solidFill>
                  <a:srgbClr val="76C5EF"/>
                </a:solidFill>
                <a:latin typeface="MS PGothic"/>
                <a:ea typeface="MS PGothic"/>
                <a:cs typeface="MS PGothic"/>
                <a:sym typeface="MS PGothic"/>
              </a:rPr>
              <a:t>*</a:t>
            </a:r>
            <a:r>
              <a:rPr sz="3200">
                <a:solidFill>
                  <a:srgbClr val="76C5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</a:t>
            </a:r>
          </a:p>
        </p:txBody>
      </p:sp>
      <p:sp>
        <p:nvSpPr>
          <p:cNvPr id="152" name="Shape 152"/>
          <p:cNvSpPr/>
          <p:nvPr/>
        </p:nvSpPr>
        <p:spPr>
          <a:xfrm>
            <a:off x="1155700" y="2501899"/>
            <a:ext cx="8718402" cy="3356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ts val="3700"/>
              </a:lnSpc>
            </a:pPr>
            <a:r>
              <a:rPr sz="30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недель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1541,4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км.</a:t>
            </a:r>
            <a:endParaRPr sz="30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</a:pPr>
            <a:r>
              <a:rPr sz="30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высокогорн.сбор.4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недели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Сьерра Невада.</a:t>
            </a:r>
            <a:endParaRPr sz="30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</a:pPr>
            <a:r>
              <a:rPr sz="30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5 -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сор-я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”длинная вода”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Подготовка. Без отдыха</a:t>
            </a:r>
            <a:endParaRPr sz="30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</a:pPr>
            <a:r>
              <a:rPr sz="30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Высота (3200м) примерно 3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недели.</a:t>
            </a:r>
            <a:endParaRPr sz="3000">
              <a:solidFill>
                <a:srgbClr val="FEA0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</a:pPr>
            <a:r>
              <a:rPr sz="3000">
                <a:solidFill>
                  <a:srgbClr val="AEE8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Оптим. состояние кожных складок за месяц до Игр.k</a:t>
            </a:r>
            <a:endParaRPr sz="3000">
              <a:solidFill>
                <a:srgbClr val="AEE8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600"/>
              </a:lnSpc>
            </a:pPr>
            <a:r>
              <a:rPr sz="3000">
                <a:solidFill>
                  <a:srgbClr val="FEA0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Всё как в Олимпийской деревне.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